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"/>
  </p:notesMasterIdLst>
  <p:sldIdLst>
    <p:sldId id="257" r:id="rId2"/>
    <p:sldId id="259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AEEFB"/>
    <a:srgbClr val="0000FF"/>
    <a:srgbClr val="6FC972"/>
    <a:srgbClr val="FFD700"/>
    <a:srgbClr val="00843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614"/>
    <p:restoredTop sz="90155"/>
  </p:normalViewPr>
  <p:slideViewPr>
    <p:cSldViewPr snapToGrid="0">
      <p:cViewPr>
        <p:scale>
          <a:sx n="128" d="100"/>
          <a:sy n="128" d="100"/>
        </p:scale>
        <p:origin x="-24" y="-5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7C2057-F1F9-CB4F-BE30-75F3A2647617}" type="datetimeFigureOut">
              <a:rPr lang="en-US" smtClean="0"/>
              <a:t>10/4/24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9081E0-5469-4B47-B861-22FBED340C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81819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################################################################################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# </a:t>
            </a:r>
            <a:r>
              <a:rPr lang="en-US" dirty="0" err="1"/>
              <a:t>GenT</a:t>
            </a:r>
            <a:r>
              <a:rPr lang="en-US" dirty="0"/>
              <a:t> simulation plot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################################################################################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rm(list=ls(all=TRUE))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library(</a:t>
            </a:r>
            <a:r>
              <a:rPr lang="en-US" dirty="0" err="1"/>
              <a:t>mvnfast</a:t>
            </a:r>
            <a:r>
              <a:rPr lang="en-US" dirty="0"/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source('/Volumes/</a:t>
            </a:r>
            <a:r>
              <a:rPr lang="en-US" dirty="0" err="1"/>
              <a:t>chengflab</a:t>
            </a:r>
            <a:r>
              <a:rPr lang="en-US" dirty="0"/>
              <a:t>/Cheng-Noah/software/</a:t>
            </a:r>
            <a:r>
              <a:rPr lang="en-US" dirty="0" err="1"/>
              <a:t>corefunctions</a:t>
            </a:r>
            <a:r>
              <a:rPr lang="en-US" dirty="0"/>
              <a:t>/</a:t>
            </a:r>
            <a:r>
              <a:rPr lang="en-US" dirty="0" err="1"/>
              <a:t>functions.R</a:t>
            </a:r>
            <a:r>
              <a:rPr lang="en-US" dirty="0"/>
              <a:t>')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ar1=function(</a:t>
            </a:r>
            <a:r>
              <a:rPr lang="en-US" dirty="0" err="1"/>
              <a:t>n,rho</a:t>
            </a:r>
            <a:r>
              <a:rPr lang="en-US" dirty="0"/>
              <a:t>) </a:t>
            </a:r>
            <a:r>
              <a:rPr lang="en-US" dirty="0" err="1"/>
              <a:t>rho^toeplitz</a:t>
            </a:r>
            <a:r>
              <a:rPr lang="en-US" dirty="0"/>
              <a:t>(0:(n-1))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m=100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h2=0.00075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ld</a:t>
            </a:r>
            <a:r>
              <a:rPr lang="en-US" dirty="0"/>
              <a:t>=ar1(m,0.9)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th</a:t>
            </a:r>
            <a:r>
              <a:rPr lang="en-US" dirty="0"/>
              <a:t>=solve(</a:t>
            </a:r>
            <a:r>
              <a:rPr lang="en-US" dirty="0" err="1"/>
              <a:t>ld</a:t>
            </a:r>
            <a:r>
              <a:rPr lang="en-US" dirty="0"/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ngwas</a:t>
            </a:r>
            <a:r>
              <a:rPr lang="en-US" dirty="0"/>
              <a:t>=50000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mcausal</a:t>
            </a:r>
            <a:r>
              <a:rPr lang="en-US" dirty="0"/>
              <a:t>=1:10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niter=1000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RES=matrix(nr=length(</a:t>
            </a:r>
            <a:r>
              <a:rPr lang="en-US" dirty="0" err="1"/>
              <a:t>mcausal</a:t>
            </a:r>
            <a:r>
              <a:rPr lang="en-US" dirty="0"/>
              <a:t>),</a:t>
            </a:r>
            <a:r>
              <a:rPr lang="en-US" dirty="0" err="1"/>
              <a:t>nc</a:t>
            </a:r>
            <a:r>
              <a:rPr lang="en-US" dirty="0"/>
              <a:t>=2)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for(</a:t>
            </a:r>
            <a:r>
              <a:rPr lang="en-US" dirty="0" err="1"/>
              <a:t>i</a:t>
            </a:r>
            <a:r>
              <a:rPr lang="en-US" dirty="0"/>
              <a:t> in 1:length(</a:t>
            </a:r>
            <a:r>
              <a:rPr lang="en-US" dirty="0" err="1"/>
              <a:t>mcausal</a:t>
            </a:r>
            <a:r>
              <a:rPr lang="en-US" dirty="0"/>
              <a:t>))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 b=rep(0,m)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 </a:t>
            </a:r>
            <a:r>
              <a:rPr lang="en-US" dirty="0" err="1"/>
              <a:t>causalix</a:t>
            </a:r>
            <a:r>
              <a:rPr lang="en-US" dirty="0"/>
              <a:t>=round(seq(1,m,length.out=</a:t>
            </a:r>
            <a:r>
              <a:rPr lang="en-US" dirty="0" err="1"/>
              <a:t>mcausal</a:t>
            </a:r>
            <a:r>
              <a:rPr lang="en-US" dirty="0"/>
              <a:t>[</a:t>
            </a:r>
            <a:r>
              <a:rPr lang="en-US" dirty="0" err="1"/>
              <a:t>i</a:t>
            </a:r>
            <a:r>
              <a:rPr lang="en-US" dirty="0"/>
              <a:t>]))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 b[</a:t>
            </a:r>
            <a:r>
              <a:rPr lang="en-US" dirty="0" err="1"/>
              <a:t>causalix</a:t>
            </a:r>
            <a:r>
              <a:rPr lang="en-US" dirty="0"/>
              <a:t>]=sqrt(h2/</a:t>
            </a:r>
            <a:r>
              <a:rPr lang="en-US" dirty="0" err="1"/>
              <a:t>mcausal</a:t>
            </a:r>
            <a:r>
              <a:rPr lang="en-US" dirty="0"/>
              <a:t>[</a:t>
            </a:r>
            <a:r>
              <a:rPr lang="en-US" dirty="0" err="1"/>
              <a:t>i</a:t>
            </a:r>
            <a:r>
              <a:rPr lang="en-US" dirty="0"/>
              <a:t>])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 </a:t>
            </a:r>
            <a:r>
              <a:rPr lang="en-US" dirty="0" err="1"/>
              <a:t>bhat</a:t>
            </a:r>
            <a:r>
              <a:rPr lang="en-US" dirty="0"/>
              <a:t>=</a:t>
            </a:r>
            <a:r>
              <a:rPr lang="en-US" dirty="0" err="1"/>
              <a:t>rmvn</a:t>
            </a:r>
            <a:r>
              <a:rPr lang="en-US" dirty="0"/>
              <a:t>(</a:t>
            </a:r>
            <a:r>
              <a:rPr lang="en-US" dirty="0" err="1"/>
              <a:t>niter,b,th</a:t>
            </a:r>
            <a:r>
              <a:rPr lang="en-US" dirty="0"/>
              <a:t>/</a:t>
            </a:r>
            <a:r>
              <a:rPr lang="en-US" dirty="0" err="1"/>
              <a:t>ngwas</a:t>
            </a:r>
            <a:r>
              <a:rPr lang="en-US" dirty="0"/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 </a:t>
            </a:r>
            <a:r>
              <a:rPr lang="en-US" dirty="0" err="1"/>
              <a:t>betahat</a:t>
            </a:r>
            <a:r>
              <a:rPr lang="en-US" dirty="0"/>
              <a:t>=</a:t>
            </a:r>
            <a:r>
              <a:rPr lang="en-US" dirty="0" err="1"/>
              <a:t>bhat</a:t>
            </a:r>
            <a:r>
              <a:rPr lang="en-US" dirty="0"/>
              <a:t>%*%</a:t>
            </a:r>
            <a:r>
              <a:rPr lang="en-US" dirty="0" err="1"/>
              <a:t>ld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 stats=betahat^2*</a:t>
            </a:r>
            <a:r>
              <a:rPr lang="en-US" dirty="0" err="1"/>
              <a:t>ngwas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 # SNP-based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 res1=apply(stats,1,function(h) any(h&gt;</a:t>
            </a:r>
            <a:r>
              <a:rPr lang="en-US" dirty="0" err="1"/>
              <a:t>qchisq</a:t>
            </a:r>
            <a:r>
              <a:rPr lang="en-US" dirty="0"/>
              <a:t>(1-5e-8,1)))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 # gene-based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 res2=apply(sqrt(</a:t>
            </a:r>
            <a:r>
              <a:rPr lang="en-US" dirty="0" err="1"/>
              <a:t>ngwas</a:t>
            </a:r>
            <a:r>
              <a:rPr lang="en-US" dirty="0"/>
              <a:t>)*betahat,1,function(h) gent(</a:t>
            </a:r>
            <a:r>
              <a:rPr lang="en-US" dirty="0" err="1"/>
              <a:t>h,ld</a:t>
            </a:r>
            <a:r>
              <a:rPr lang="en-US" dirty="0"/>
              <a:t>)$</a:t>
            </a:r>
            <a:r>
              <a:rPr lang="en-US" dirty="0" err="1"/>
              <a:t>pval</a:t>
            </a:r>
            <a:r>
              <a:rPr lang="en-US" dirty="0"/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 # record </a:t>
            </a:r>
            <a:r>
              <a:rPr lang="en-US" dirty="0" err="1"/>
              <a:t>resultws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 RES[i,1]=sum(res1)/niter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 RES[i,2]=sum(res2&lt;(0.05/20000))/niter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matplot</a:t>
            </a:r>
            <a:r>
              <a:rPr lang="en-US" dirty="0"/>
              <a:t>(</a:t>
            </a:r>
            <a:r>
              <a:rPr lang="en-US" dirty="0" err="1"/>
              <a:t>RES,ylim</a:t>
            </a:r>
            <a:r>
              <a:rPr lang="en-US" dirty="0"/>
              <a:t>=c(0,1),</a:t>
            </a:r>
            <a:r>
              <a:rPr lang="en-US" dirty="0" err="1"/>
              <a:t>bg</a:t>
            </a:r>
            <a:r>
              <a:rPr lang="en-US" dirty="0"/>
              <a:t>=c('</a:t>
            </a:r>
            <a:r>
              <a:rPr lang="en-US" dirty="0" err="1"/>
              <a:t>black','red</a:t>
            </a:r>
            <a:r>
              <a:rPr lang="en-US" dirty="0"/>
              <a:t>'),type='b',</a:t>
            </a:r>
            <a:r>
              <a:rPr lang="en-US" dirty="0" err="1"/>
              <a:t>pch</a:t>
            </a:r>
            <a:r>
              <a:rPr lang="en-US" dirty="0"/>
              <a:t>=21,lty=1,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       </a:t>
            </a:r>
            <a:r>
              <a:rPr lang="en-US" dirty="0" err="1"/>
              <a:t>yaxt</a:t>
            </a:r>
            <a:r>
              <a:rPr lang="en-US" dirty="0"/>
              <a:t>='n',</a:t>
            </a:r>
            <a:r>
              <a:rPr lang="en-US" dirty="0" err="1"/>
              <a:t>xaxt</a:t>
            </a:r>
            <a:r>
              <a:rPr lang="en-US" dirty="0"/>
              <a:t>='n')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axis(side=1,at=1:10,labels=1:10)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axis(side=2,at=c(0,0.5,1),labels=c('0.0','0.5','1.0'))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################################################################################</a:t>
            </a:r>
          </a:p>
          <a:p>
            <a:r>
              <a:rPr lang="en-US" dirty="0"/>
              <a:t># SYK plot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################################################################################</a:t>
            </a:r>
          </a:p>
          <a:p>
            <a:r>
              <a:rPr lang="en-US" dirty="0"/>
              <a:t># rm(list=ls(all=TRUE))</a:t>
            </a:r>
          </a:p>
          <a:p>
            <a:r>
              <a:rPr lang="en-US" dirty="0"/>
              <a:t>library(</a:t>
            </a:r>
            <a:r>
              <a:rPr lang="en-US" dirty="0" err="1"/>
              <a:t>data.table</a:t>
            </a:r>
            <a:r>
              <a:rPr lang="en-US" dirty="0"/>
              <a:t>);library(</a:t>
            </a:r>
            <a:r>
              <a:rPr lang="en-US" dirty="0" err="1"/>
              <a:t>dplyr</a:t>
            </a:r>
            <a:r>
              <a:rPr lang="en-US" dirty="0"/>
              <a:t>);library(</a:t>
            </a:r>
            <a:r>
              <a:rPr lang="en-US" dirty="0" err="1"/>
              <a:t>susieR,lib</a:t>
            </a:r>
            <a:r>
              <a:rPr lang="en-US" dirty="0"/>
              <a:t>='/home/lorincn/</a:t>
            </a:r>
            <a:r>
              <a:rPr lang="en-US" dirty="0" err="1"/>
              <a:t>Rpkgs</a:t>
            </a:r>
            <a:r>
              <a:rPr lang="en-US" dirty="0"/>
              <a:t>')</a:t>
            </a:r>
          </a:p>
          <a:p>
            <a:r>
              <a:rPr lang="en-US" dirty="0"/>
              <a:t>###############</a:t>
            </a:r>
          </a:p>
          <a:p>
            <a:r>
              <a:rPr lang="en-US" dirty="0"/>
              <a:t>pop='EUR'</a:t>
            </a:r>
          </a:p>
          <a:p>
            <a:r>
              <a:rPr lang="en-US" dirty="0"/>
              <a:t>gene=SYK'</a:t>
            </a:r>
          </a:p>
          <a:p>
            <a:r>
              <a:rPr lang="en-US" dirty="0"/>
              <a:t># </a:t>
            </a:r>
            <a:r>
              <a:rPr lang="en-US" dirty="0" err="1"/>
              <a:t>gwasfp</a:t>
            </a:r>
            <a:r>
              <a:rPr lang="en-US" dirty="0"/>
              <a:t>='/home/lorincn/</a:t>
            </a:r>
            <a:r>
              <a:rPr lang="en-US" dirty="0" err="1"/>
              <a:t>beegfs</a:t>
            </a:r>
            <a:r>
              <a:rPr lang="en-US" dirty="0"/>
              <a:t>/lorincn/data/phenotype/T2D/1kgSNPs_Suzuki_EUR_Metal_LDSC-CORR_Neff.v2.txt.gz'</a:t>
            </a:r>
          </a:p>
          <a:p>
            <a:r>
              <a:rPr lang="en-US" dirty="0" err="1"/>
              <a:t>gwasfp</a:t>
            </a:r>
            <a:r>
              <a:rPr lang="en-US" dirty="0"/>
              <a:t>='/home/lorincn/</a:t>
            </a:r>
            <a:r>
              <a:rPr lang="en-US" dirty="0" err="1"/>
              <a:t>beegfs</a:t>
            </a:r>
            <a:r>
              <a:rPr lang="en-US" dirty="0"/>
              <a:t>/lorincn/data/phenotype/AD/AD_Bellenguez_2022N_b37.tsv.gz'</a:t>
            </a:r>
          </a:p>
          <a:p>
            <a:r>
              <a:rPr lang="en-US" dirty="0"/>
              <a:t># </a:t>
            </a:r>
            <a:r>
              <a:rPr lang="en-US" dirty="0" err="1"/>
              <a:t>gwasfp</a:t>
            </a:r>
            <a:r>
              <a:rPr lang="en-US" dirty="0"/>
              <a:t>='/home/lorincn/</a:t>
            </a:r>
            <a:r>
              <a:rPr lang="en-US" dirty="0" err="1"/>
              <a:t>beegfs</a:t>
            </a:r>
            <a:r>
              <a:rPr lang="en-US" dirty="0"/>
              <a:t>/lorincn/data/phenotype/MDD/</a:t>
            </a:r>
            <a:r>
              <a:rPr lang="en-US" dirty="0" err="1"/>
              <a:t>MDD_PGC_UKB.txt.gz</a:t>
            </a:r>
            <a:r>
              <a:rPr lang="en-US" dirty="0"/>
              <a:t>'</a:t>
            </a:r>
          </a:p>
          <a:p>
            <a:r>
              <a:rPr lang="en-US" dirty="0"/>
              <a:t># </a:t>
            </a:r>
            <a:r>
              <a:rPr lang="en-US" dirty="0" err="1"/>
              <a:t>gwasfp</a:t>
            </a:r>
            <a:r>
              <a:rPr lang="en-US" dirty="0"/>
              <a:t>='/home/lorincn/</a:t>
            </a:r>
            <a:r>
              <a:rPr lang="en-US" dirty="0" err="1"/>
              <a:t>beegfs</a:t>
            </a:r>
            <a:r>
              <a:rPr lang="en-US" dirty="0"/>
              <a:t>/lorincn/data/phenotype/PD/</a:t>
            </a:r>
            <a:r>
              <a:rPr lang="en-US" dirty="0" err="1"/>
              <a:t>Kim_PD.txt.gz</a:t>
            </a:r>
            <a:r>
              <a:rPr lang="en-US" dirty="0"/>
              <a:t>'</a:t>
            </a:r>
          </a:p>
          <a:p>
            <a:r>
              <a:rPr lang="en-US" dirty="0"/>
              <a:t># </a:t>
            </a:r>
            <a:r>
              <a:rPr lang="en-US" dirty="0" err="1"/>
              <a:t>gwasfp</a:t>
            </a:r>
            <a:r>
              <a:rPr lang="en-US" dirty="0"/>
              <a:t>='/home/lorincn/</a:t>
            </a:r>
            <a:r>
              <a:rPr lang="en-US" dirty="0" err="1"/>
              <a:t>beegfs</a:t>
            </a:r>
            <a:r>
              <a:rPr lang="en-US" dirty="0"/>
              <a:t>/lorincn/data/phenotype/ALS/ALS_RheenenW.EUR_2021.tsv.gz'</a:t>
            </a:r>
          </a:p>
          <a:p>
            <a:r>
              <a:rPr lang="en-US" dirty="0"/>
              <a:t># </a:t>
            </a:r>
            <a:r>
              <a:rPr lang="en-US" dirty="0" err="1"/>
              <a:t>gwasfp</a:t>
            </a:r>
            <a:r>
              <a:rPr lang="en-US" dirty="0"/>
              <a:t>='/home/lorincn/</a:t>
            </a:r>
            <a:r>
              <a:rPr lang="en-US" dirty="0" err="1"/>
              <a:t>beegfs</a:t>
            </a:r>
            <a:r>
              <a:rPr lang="en-US" dirty="0"/>
              <a:t>/lorincn/data/phenotype/SCZ/</a:t>
            </a:r>
            <a:r>
              <a:rPr lang="en-US" dirty="0" err="1"/>
              <a:t>SCZ_PGC_EUR.tsv.gz</a:t>
            </a:r>
            <a:r>
              <a:rPr lang="en-US" dirty="0"/>
              <a:t>' # SCZ</a:t>
            </a:r>
          </a:p>
          <a:p>
            <a:r>
              <a:rPr lang="en-US" dirty="0" err="1"/>
              <a:t>kb_window</a:t>
            </a:r>
            <a:r>
              <a:rPr lang="en-US" dirty="0"/>
              <a:t>=500 # window around the gene center in which </a:t>
            </a:r>
            <a:r>
              <a:rPr lang="en-US" dirty="0" err="1"/>
              <a:t>SuSiE</a:t>
            </a:r>
            <a:r>
              <a:rPr lang="en-US" dirty="0"/>
              <a:t> will be performed</a:t>
            </a:r>
          </a:p>
          <a:p>
            <a:r>
              <a:rPr lang="en-US" dirty="0"/>
              <a:t>n=450000 # GWAS sample size (450K for AD; 807K for MDD; 611K for PD; 139K for ALS)</a:t>
            </a:r>
          </a:p>
          <a:p>
            <a:r>
              <a:rPr lang="en-US" dirty="0"/>
              <a:t>## T2D N's</a:t>
            </a:r>
          </a:p>
          <a:p>
            <a:r>
              <a:rPr lang="en-US" dirty="0"/>
              <a:t># EUR: 752000</a:t>
            </a:r>
          </a:p>
          <a:p>
            <a:r>
              <a:rPr lang="en-US" dirty="0"/>
              <a:t># AFR: 129000</a:t>
            </a:r>
          </a:p>
          <a:p>
            <a:r>
              <a:rPr lang="en-US" dirty="0"/>
              <a:t># EAS: 247000</a:t>
            </a:r>
          </a:p>
          <a:p>
            <a:r>
              <a:rPr lang="en-US" dirty="0"/>
              <a:t># SAS: 42000</a:t>
            </a:r>
          </a:p>
          <a:p>
            <a:r>
              <a:rPr lang="en-US" dirty="0"/>
              <a:t># HIS: 73000</a:t>
            </a:r>
          </a:p>
          <a:p>
            <a:r>
              <a:rPr lang="en-US" dirty="0"/>
              <a:t>###############</a:t>
            </a:r>
          </a:p>
          <a:p>
            <a:r>
              <a:rPr lang="en-US" dirty="0"/>
              <a:t>gene.=gene</a:t>
            </a:r>
          </a:p>
          <a:p>
            <a:r>
              <a:rPr lang="en-US" dirty="0" err="1"/>
              <a:t>genepositions</a:t>
            </a:r>
            <a:r>
              <a:rPr lang="en-US" dirty="0"/>
              <a:t>=</a:t>
            </a:r>
            <a:r>
              <a:rPr lang="en-US" dirty="0" err="1"/>
              <a:t>fread</a:t>
            </a:r>
            <a:r>
              <a:rPr lang="en-US" dirty="0"/>
              <a:t>('/home/lorincn/</a:t>
            </a:r>
            <a:r>
              <a:rPr lang="en-US" dirty="0" err="1"/>
              <a:t>isilon</a:t>
            </a:r>
            <a:r>
              <a:rPr lang="en-US" dirty="0"/>
              <a:t>/Cheng-Noah/manuscripts/</a:t>
            </a:r>
            <a:r>
              <a:rPr lang="en-US" dirty="0" err="1"/>
              <a:t>druggable_genes</a:t>
            </a:r>
            <a:r>
              <a:rPr lang="en-US" dirty="0"/>
              <a:t>/data/genepositions_hg19.txt')</a:t>
            </a:r>
          </a:p>
          <a:p>
            <a:r>
              <a:rPr lang="en-US" dirty="0" err="1"/>
              <a:t>genei</a:t>
            </a:r>
            <a:r>
              <a:rPr lang="en-US" dirty="0"/>
              <a:t>=</a:t>
            </a:r>
            <a:r>
              <a:rPr lang="en-US" dirty="0" err="1"/>
              <a:t>genepositions</a:t>
            </a:r>
            <a:r>
              <a:rPr lang="en-US" dirty="0"/>
              <a:t> %&gt;% filter(symbol==gene.) %&gt;% head(.,1)</a:t>
            </a:r>
          </a:p>
          <a:p>
            <a:r>
              <a:rPr lang="en-US" dirty="0"/>
              <a:t># </a:t>
            </a:r>
            <a:r>
              <a:rPr lang="en-US" dirty="0" err="1"/>
              <a:t>starti</a:t>
            </a:r>
            <a:r>
              <a:rPr lang="en-US" dirty="0"/>
              <a:t>=</a:t>
            </a:r>
            <a:r>
              <a:rPr lang="en-US" dirty="0" err="1"/>
              <a:t>genei$start;endi</a:t>
            </a:r>
            <a:r>
              <a:rPr lang="en-US" dirty="0"/>
              <a:t>=</a:t>
            </a:r>
            <a:r>
              <a:rPr lang="en-US" dirty="0" err="1"/>
              <a:t>genei$end</a:t>
            </a:r>
            <a:endParaRPr lang="en-US" dirty="0"/>
          </a:p>
          <a:p>
            <a:r>
              <a:rPr lang="en-US" dirty="0" err="1"/>
              <a:t>gwas</a:t>
            </a:r>
            <a:r>
              <a:rPr lang="en-US" dirty="0"/>
              <a:t>=</a:t>
            </a:r>
            <a:r>
              <a:rPr lang="en-US" dirty="0" err="1"/>
              <a:t>fread</a:t>
            </a:r>
            <a:r>
              <a:rPr lang="en-US" dirty="0"/>
              <a:t>(</a:t>
            </a:r>
            <a:r>
              <a:rPr lang="en-US" dirty="0" err="1"/>
              <a:t>gwasfp</a:t>
            </a:r>
            <a:r>
              <a:rPr lang="en-US" dirty="0"/>
              <a:t>) %&gt;% </a:t>
            </a:r>
            <a:r>
              <a:rPr lang="en-US" dirty="0" err="1"/>
              <a:t>as.data.frame</a:t>
            </a:r>
            <a:r>
              <a:rPr lang="en-US" dirty="0"/>
              <a:t>() %&gt;% filter(chr==</a:t>
            </a:r>
            <a:r>
              <a:rPr lang="en-US" dirty="0" err="1"/>
              <a:t>genei$chr</a:t>
            </a:r>
            <a:r>
              <a:rPr lang="en-US" dirty="0"/>
              <a:t>)</a:t>
            </a:r>
          </a:p>
          <a:p>
            <a:r>
              <a:rPr lang="en-US" dirty="0" err="1"/>
              <a:t>gwas</a:t>
            </a:r>
            <a:r>
              <a:rPr lang="en-US" dirty="0"/>
              <a:t>=</a:t>
            </a:r>
            <a:r>
              <a:rPr lang="en-US" dirty="0" err="1"/>
              <a:t>gwas</a:t>
            </a:r>
            <a:r>
              <a:rPr lang="en-US" dirty="0"/>
              <a:t> %&gt;% filter(abs(</a:t>
            </a:r>
            <a:r>
              <a:rPr lang="en-US" dirty="0" err="1"/>
              <a:t>position-genei$mid</a:t>
            </a:r>
            <a:r>
              <a:rPr lang="en-US" dirty="0"/>
              <a:t>)&lt;(</a:t>
            </a:r>
            <a:r>
              <a:rPr lang="en-US" dirty="0" err="1"/>
              <a:t>kb_window</a:t>
            </a:r>
            <a:r>
              <a:rPr lang="en-US" dirty="0"/>
              <a:t>*1e3))</a:t>
            </a:r>
          </a:p>
          <a:p>
            <a:r>
              <a:rPr lang="en-US" dirty="0"/>
              <a:t>if(pop=='HIS') </a:t>
            </a:r>
            <a:r>
              <a:rPr lang="en-US" dirty="0" err="1"/>
              <a:t>ldpop</a:t>
            </a:r>
            <a:r>
              <a:rPr lang="en-US" dirty="0"/>
              <a:t>='AMR' else </a:t>
            </a:r>
            <a:r>
              <a:rPr lang="en-US" dirty="0" err="1"/>
              <a:t>ldpop</a:t>
            </a:r>
            <a:r>
              <a:rPr lang="en-US" dirty="0"/>
              <a:t>=pop</a:t>
            </a:r>
          </a:p>
          <a:p>
            <a:r>
              <a:rPr lang="en-US" dirty="0" err="1"/>
              <a:t>ldref</a:t>
            </a:r>
            <a:r>
              <a:rPr lang="en-US" dirty="0"/>
              <a:t>=paste0('/home/lorincn/</a:t>
            </a:r>
            <a:r>
              <a:rPr lang="en-US" dirty="0" err="1"/>
              <a:t>beegfs</a:t>
            </a:r>
            <a:r>
              <a:rPr lang="en-US" dirty="0"/>
              <a:t>/lorincn/data/</a:t>
            </a:r>
            <a:r>
              <a:rPr lang="en-US" dirty="0" err="1"/>
              <a:t>reference_panels</a:t>
            </a:r>
            <a:r>
              <a:rPr lang="en-US" dirty="0"/>
              <a:t>/1kg.v3/',</a:t>
            </a:r>
            <a:r>
              <a:rPr lang="en-US" dirty="0" err="1"/>
              <a:t>ldpop</a:t>
            </a:r>
            <a:r>
              <a:rPr lang="en-US" dirty="0"/>
              <a:t>)</a:t>
            </a:r>
          </a:p>
          <a:p>
            <a:r>
              <a:rPr lang="en-US" dirty="0" err="1"/>
              <a:t>bim</a:t>
            </a:r>
            <a:r>
              <a:rPr lang="en-US" dirty="0"/>
              <a:t>=</a:t>
            </a:r>
            <a:r>
              <a:rPr lang="en-US" dirty="0" err="1"/>
              <a:t>fread</a:t>
            </a:r>
            <a:r>
              <a:rPr lang="en-US" dirty="0"/>
              <a:t>(paste0(</a:t>
            </a:r>
            <a:r>
              <a:rPr lang="en-US" dirty="0" err="1"/>
              <a:t>ldref</a:t>
            </a:r>
            <a:r>
              <a:rPr lang="en-US" dirty="0"/>
              <a:t>,'.</a:t>
            </a:r>
            <a:r>
              <a:rPr lang="en-US" dirty="0" err="1"/>
              <a:t>bim</a:t>
            </a:r>
            <a:r>
              <a:rPr lang="en-US" dirty="0"/>
              <a:t>')) %&gt;% filter(V1==</a:t>
            </a:r>
            <a:r>
              <a:rPr lang="en-US" dirty="0" err="1"/>
              <a:t>genei$chr</a:t>
            </a:r>
            <a:r>
              <a:rPr lang="en-US" dirty="0"/>
              <a:t>)</a:t>
            </a:r>
          </a:p>
          <a:p>
            <a:r>
              <a:rPr lang="en-US" dirty="0" err="1"/>
              <a:t>colnames</a:t>
            </a:r>
            <a:r>
              <a:rPr lang="en-US" dirty="0"/>
              <a:t>(</a:t>
            </a:r>
            <a:r>
              <a:rPr lang="en-US" dirty="0" err="1"/>
              <a:t>bim</a:t>
            </a:r>
            <a:r>
              <a:rPr lang="en-US" dirty="0"/>
              <a:t>)[1:2]=c('chr','</a:t>
            </a:r>
            <a:r>
              <a:rPr lang="en-US" dirty="0" err="1"/>
              <a:t>rsid</a:t>
            </a:r>
            <a:r>
              <a:rPr lang="en-US" dirty="0"/>
              <a:t>')</a:t>
            </a:r>
          </a:p>
          <a:p>
            <a:r>
              <a:rPr lang="en-US" dirty="0" err="1"/>
              <a:t>gwas</a:t>
            </a:r>
            <a:r>
              <a:rPr lang="en-US" dirty="0"/>
              <a:t>=</a:t>
            </a:r>
            <a:r>
              <a:rPr lang="en-US" dirty="0" err="1"/>
              <a:t>gwas</a:t>
            </a:r>
            <a:r>
              <a:rPr lang="en-US" dirty="0"/>
              <a:t> %&gt;% filter(</a:t>
            </a:r>
            <a:r>
              <a:rPr lang="en-US" dirty="0" err="1"/>
              <a:t>rsid</a:t>
            </a:r>
            <a:r>
              <a:rPr lang="en-US" dirty="0"/>
              <a:t> %in% </a:t>
            </a:r>
            <a:r>
              <a:rPr lang="en-US" dirty="0" err="1"/>
              <a:t>bim$rsid</a:t>
            </a:r>
            <a:r>
              <a:rPr lang="en-US" dirty="0"/>
              <a:t>) %&gt;% arrange(position)</a:t>
            </a:r>
          </a:p>
          <a:p>
            <a:r>
              <a:rPr lang="en-US" dirty="0"/>
              <a:t>dupes=</a:t>
            </a:r>
            <a:r>
              <a:rPr lang="en-US" dirty="0" err="1"/>
              <a:t>gwas</a:t>
            </a:r>
            <a:r>
              <a:rPr lang="en-US" dirty="0"/>
              <a:t> %&gt;% </a:t>
            </a:r>
            <a:r>
              <a:rPr lang="en-US" dirty="0" err="1"/>
              <a:t>group_by</a:t>
            </a:r>
            <a:r>
              <a:rPr lang="en-US" dirty="0"/>
              <a:t>(</a:t>
            </a:r>
            <a:r>
              <a:rPr lang="en-US" dirty="0" err="1"/>
              <a:t>rsid</a:t>
            </a:r>
            <a:r>
              <a:rPr lang="en-US" dirty="0"/>
              <a:t>) %&gt;% </a:t>
            </a:r>
            <a:r>
              <a:rPr lang="en-US" dirty="0" err="1"/>
              <a:t>summarise</a:t>
            </a:r>
            <a:r>
              <a:rPr lang="en-US" dirty="0"/>
              <a:t>(n=n()) %&gt;% filter(n&gt;1) %&gt;% pull(</a:t>
            </a:r>
            <a:r>
              <a:rPr lang="en-US" dirty="0" err="1"/>
              <a:t>rsid</a:t>
            </a:r>
            <a:r>
              <a:rPr lang="en-US" dirty="0"/>
              <a:t>)</a:t>
            </a:r>
          </a:p>
          <a:p>
            <a:r>
              <a:rPr lang="en-US" dirty="0" err="1"/>
              <a:t>gwas</a:t>
            </a:r>
            <a:r>
              <a:rPr lang="en-US" dirty="0"/>
              <a:t>=</a:t>
            </a:r>
            <a:r>
              <a:rPr lang="en-US" dirty="0" err="1"/>
              <a:t>gwas</a:t>
            </a:r>
            <a:r>
              <a:rPr lang="en-US" dirty="0"/>
              <a:t> %&gt;% filter(!(</a:t>
            </a:r>
            <a:r>
              <a:rPr lang="en-US" dirty="0" err="1"/>
              <a:t>rsid</a:t>
            </a:r>
            <a:r>
              <a:rPr lang="en-US" dirty="0"/>
              <a:t> %in% dupes))</a:t>
            </a:r>
          </a:p>
          <a:p>
            <a:r>
              <a:rPr lang="en-US" dirty="0"/>
              <a:t>m=</a:t>
            </a:r>
            <a:r>
              <a:rPr lang="en-US" dirty="0" err="1"/>
              <a:t>nrow</a:t>
            </a:r>
            <a:r>
              <a:rPr lang="en-US" dirty="0"/>
              <a:t>(</a:t>
            </a:r>
            <a:r>
              <a:rPr lang="en-US" dirty="0" err="1"/>
              <a:t>gwas</a:t>
            </a:r>
            <a:r>
              <a:rPr lang="en-US" dirty="0"/>
              <a:t>)</a:t>
            </a:r>
          </a:p>
          <a:p>
            <a:r>
              <a:rPr lang="en-US" dirty="0" err="1"/>
              <a:t>gwas</a:t>
            </a:r>
            <a:r>
              <a:rPr lang="en-US" dirty="0"/>
              <a:t>=</a:t>
            </a:r>
            <a:r>
              <a:rPr lang="en-US" dirty="0" err="1"/>
              <a:t>left_join</a:t>
            </a:r>
            <a:r>
              <a:rPr lang="en-US" dirty="0"/>
              <a:t>(</a:t>
            </a:r>
            <a:r>
              <a:rPr lang="en-US" dirty="0" err="1"/>
              <a:t>gwas,bim</a:t>
            </a:r>
            <a:r>
              <a:rPr lang="en-US" dirty="0"/>
              <a:t> %&gt;% select(</a:t>
            </a:r>
            <a:r>
              <a:rPr lang="en-US" dirty="0" err="1"/>
              <a:t>rsid,ea</a:t>
            </a:r>
            <a:r>
              <a:rPr lang="en-US" dirty="0"/>
              <a:t>=V5),by='</a:t>
            </a:r>
            <a:r>
              <a:rPr lang="en-US" dirty="0" err="1"/>
              <a:t>rsid</a:t>
            </a:r>
            <a:r>
              <a:rPr lang="en-US" dirty="0"/>
              <a:t>') %&gt;% mutate(beta=</a:t>
            </a:r>
            <a:r>
              <a:rPr lang="en-US" dirty="0" err="1"/>
              <a:t>ifelse</a:t>
            </a:r>
            <a:r>
              <a:rPr lang="en-US" dirty="0"/>
              <a:t>(</a:t>
            </a:r>
            <a:r>
              <a:rPr lang="en-US" dirty="0" err="1"/>
              <a:t>effect_allele</a:t>
            </a:r>
            <a:r>
              <a:rPr lang="en-US" dirty="0"/>
              <a:t>==</a:t>
            </a:r>
            <a:r>
              <a:rPr lang="en-US" dirty="0" err="1"/>
              <a:t>ea,beta</a:t>
            </a:r>
            <a:r>
              <a:rPr lang="en-US" dirty="0"/>
              <a:t>,-beta)) %&gt;% arrange(position)</a:t>
            </a:r>
          </a:p>
          <a:p>
            <a:r>
              <a:rPr lang="en-US" dirty="0" err="1"/>
              <a:t>randir</a:t>
            </a:r>
            <a:r>
              <a:rPr lang="en-US" dirty="0"/>
              <a:t>=paste(sample(c(letters,1:10),replace=T),collapse='')</a:t>
            </a:r>
          </a:p>
          <a:p>
            <a:r>
              <a:rPr lang="en-US" dirty="0" err="1"/>
              <a:t>setwd</a:t>
            </a:r>
            <a:r>
              <a:rPr lang="en-US" dirty="0"/>
              <a:t>('/home/lorincn/</a:t>
            </a:r>
            <a:r>
              <a:rPr lang="en-US" dirty="0" err="1"/>
              <a:t>beegfs</a:t>
            </a:r>
            <a:r>
              <a:rPr lang="en-US" dirty="0"/>
              <a:t>/lorincn/</a:t>
            </a:r>
            <a:r>
              <a:rPr lang="en-US" dirty="0" err="1"/>
              <a:t>working_space</a:t>
            </a:r>
            <a:r>
              <a:rPr lang="en-US" dirty="0"/>
              <a:t>')</a:t>
            </a:r>
          </a:p>
          <a:p>
            <a:r>
              <a:rPr lang="en-US" dirty="0" err="1"/>
              <a:t>dir.create</a:t>
            </a:r>
            <a:r>
              <a:rPr lang="en-US" dirty="0"/>
              <a:t>(</a:t>
            </a:r>
            <a:r>
              <a:rPr lang="en-US" dirty="0" err="1"/>
              <a:t>randir</a:t>
            </a:r>
            <a:r>
              <a:rPr lang="en-US" dirty="0"/>
              <a:t>)</a:t>
            </a:r>
          </a:p>
          <a:p>
            <a:r>
              <a:rPr lang="en-US" dirty="0" err="1"/>
              <a:t>setwd</a:t>
            </a:r>
            <a:r>
              <a:rPr lang="en-US" dirty="0"/>
              <a:t>(</a:t>
            </a:r>
            <a:r>
              <a:rPr lang="en-US" dirty="0" err="1"/>
              <a:t>randir</a:t>
            </a:r>
            <a:r>
              <a:rPr lang="en-US" dirty="0"/>
              <a:t>)</a:t>
            </a:r>
          </a:p>
          <a:p>
            <a:r>
              <a:rPr lang="en-US" dirty="0" err="1"/>
              <a:t>write.table</a:t>
            </a:r>
            <a:r>
              <a:rPr lang="en-US" dirty="0"/>
              <a:t>(</a:t>
            </a:r>
            <a:r>
              <a:rPr lang="en-US" dirty="0" err="1"/>
              <a:t>gwas$rsid</a:t>
            </a:r>
            <a:r>
              <a:rPr lang="en-US" dirty="0"/>
              <a:t>,'temp.txt',</a:t>
            </a:r>
            <a:r>
              <a:rPr lang="en-US" dirty="0" err="1"/>
              <a:t>row.names</a:t>
            </a:r>
            <a:r>
              <a:rPr lang="en-US" dirty="0"/>
              <a:t>=</a:t>
            </a:r>
            <a:r>
              <a:rPr lang="en-US" dirty="0" err="1"/>
              <a:t>FALSE,quote</a:t>
            </a:r>
            <a:r>
              <a:rPr lang="en-US" dirty="0"/>
              <a:t>=</a:t>
            </a:r>
            <a:r>
              <a:rPr lang="en-US" dirty="0" err="1"/>
              <a:t>FALSE,col.names</a:t>
            </a:r>
            <a:r>
              <a:rPr lang="en-US" dirty="0"/>
              <a:t>=FALSE)</a:t>
            </a:r>
          </a:p>
          <a:p>
            <a:r>
              <a:rPr lang="en-US" dirty="0"/>
              <a:t>system(paste0('plink --</a:t>
            </a:r>
            <a:r>
              <a:rPr lang="en-US" dirty="0" err="1"/>
              <a:t>bfile</a:t>
            </a:r>
            <a:r>
              <a:rPr lang="en-US" dirty="0"/>
              <a:t> ',</a:t>
            </a:r>
            <a:r>
              <a:rPr lang="en-US" dirty="0" err="1"/>
              <a:t>ldref</a:t>
            </a:r>
            <a:r>
              <a:rPr lang="en-US" dirty="0"/>
              <a:t>,' --r square --extract </a:t>
            </a:r>
            <a:r>
              <a:rPr lang="en-US" dirty="0" err="1"/>
              <a:t>temp.txt</a:t>
            </a:r>
            <a:r>
              <a:rPr lang="en-US" dirty="0"/>
              <a:t> --out temp'),intern=T)</a:t>
            </a:r>
          </a:p>
          <a:p>
            <a:r>
              <a:rPr lang="en-US" dirty="0" err="1"/>
              <a:t>ld</a:t>
            </a:r>
            <a:r>
              <a:rPr lang="en-US" dirty="0"/>
              <a:t>=</a:t>
            </a:r>
            <a:r>
              <a:rPr lang="en-US" dirty="0" err="1"/>
              <a:t>fread</a:t>
            </a:r>
            <a:r>
              <a:rPr lang="en-US" dirty="0"/>
              <a:t>('</a:t>
            </a:r>
            <a:r>
              <a:rPr lang="en-US" dirty="0" err="1"/>
              <a:t>temp.ld</a:t>
            </a:r>
            <a:r>
              <a:rPr lang="en-US" dirty="0"/>
              <a:t>') %&gt;% </a:t>
            </a:r>
            <a:r>
              <a:rPr lang="en-US" dirty="0" err="1"/>
              <a:t>as.matrix</a:t>
            </a:r>
            <a:r>
              <a:rPr lang="en-US" dirty="0"/>
              <a:t>()</a:t>
            </a:r>
          </a:p>
          <a:p>
            <a:r>
              <a:rPr lang="en-US" dirty="0" err="1"/>
              <a:t>ld</a:t>
            </a:r>
            <a:r>
              <a:rPr lang="en-US" dirty="0"/>
              <a:t>=0.99*ld+0.01*</a:t>
            </a:r>
            <a:r>
              <a:rPr lang="en-US" dirty="0" err="1"/>
              <a:t>diag</a:t>
            </a:r>
            <a:r>
              <a:rPr lang="en-US" dirty="0"/>
              <a:t>(m)</a:t>
            </a:r>
          </a:p>
          <a:p>
            <a:r>
              <a:rPr lang="en-US" dirty="0"/>
              <a:t>res=</a:t>
            </a:r>
            <a:r>
              <a:rPr lang="en-US" dirty="0" err="1"/>
              <a:t>susie_rss</a:t>
            </a:r>
            <a:r>
              <a:rPr lang="en-US" dirty="0"/>
              <a:t>(z=</a:t>
            </a:r>
            <a:r>
              <a:rPr lang="en-US" dirty="0" err="1"/>
              <a:t>gwas$beta</a:t>
            </a:r>
            <a:r>
              <a:rPr lang="en-US" dirty="0"/>
              <a:t>/</a:t>
            </a:r>
            <a:r>
              <a:rPr lang="en-US" dirty="0" err="1"/>
              <a:t>gwas$se,R</a:t>
            </a:r>
            <a:r>
              <a:rPr lang="en-US" dirty="0"/>
              <a:t>=</a:t>
            </a:r>
            <a:r>
              <a:rPr lang="en-US" dirty="0" err="1"/>
              <a:t>ld,n</a:t>
            </a:r>
            <a:r>
              <a:rPr lang="en-US" dirty="0"/>
              <a:t>=n)</a:t>
            </a:r>
          </a:p>
          <a:p>
            <a:r>
              <a:rPr lang="en-US" dirty="0"/>
              <a:t>max(</a:t>
            </a:r>
            <a:r>
              <a:rPr lang="en-US" dirty="0" err="1"/>
              <a:t>res$pip</a:t>
            </a:r>
            <a:r>
              <a:rPr lang="en-US" dirty="0"/>
              <a:t>)</a:t>
            </a:r>
          </a:p>
          <a:p>
            <a:r>
              <a:rPr lang="en-US" dirty="0"/>
              <a:t>cat(</a:t>
            </a:r>
            <a:r>
              <a:rPr lang="en-US" dirty="0" err="1"/>
              <a:t>gwas$rsid</a:t>
            </a:r>
            <a:r>
              <a:rPr lang="en-US" dirty="0"/>
              <a:t>[</a:t>
            </a:r>
            <a:r>
              <a:rPr lang="en-US" dirty="0" err="1"/>
              <a:t>res$pip</a:t>
            </a:r>
            <a:r>
              <a:rPr lang="en-US" dirty="0"/>
              <a:t>&gt;0.9],'\n')</a:t>
            </a:r>
          </a:p>
          <a:p>
            <a:r>
              <a:rPr lang="en-US" dirty="0"/>
              <a:t>cat('Pop: ',pop,'\</a:t>
            </a:r>
            <a:r>
              <a:rPr lang="en-US" dirty="0" err="1"/>
              <a:t>nMax</a:t>
            </a:r>
            <a:r>
              <a:rPr lang="en-US" dirty="0"/>
              <a:t> PIP: ',max(</a:t>
            </a:r>
            <a:r>
              <a:rPr lang="en-US" dirty="0" err="1"/>
              <a:t>res$pip</a:t>
            </a:r>
            <a:r>
              <a:rPr lang="en-US" dirty="0"/>
              <a:t>),'\</a:t>
            </a:r>
            <a:r>
              <a:rPr lang="en-US" dirty="0" err="1"/>
              <a:t>nMax</a:t>
            </a:r>
            <a:r>
              <a:rPr lang="en-US" dirty="0"/>
              <a:t> PIP SNPs: ',</a:t>
            </a:r>
            <a:r>
              <a:rPr lang="en-US" dirty="0" err="1"/>
              <a:t>gwas$rsid</a:t>
            </a:r>
            <a:r>
              <a:rPr lang="en-US" dirty="0"/>
              <a:t>[</a:t>
            </a:r>
            <a:r>
              <a:rPr lang="en-US" dirty="0" err="1"/>
              <a:t>which.max</a:t>
            </a:r>
            <a:r>
              <a:rPr lang="en-US" dirty="0"/>
              <a:t>(</a:t>
            </a:r>
            <a:r>
              <a:rPr lang="en-US" dirty="0" err="1"/>
              <a:t>res$pip</a:t>
            </a:r>
            <a:r>
              <a:rPr lang="en-US" dirty="0"/>
              <a:t>)],'\</a:t>
            </a:r>
            <a:r>
              <a:rPr lang="en-US" dirty="0" err="1"/>
              <a:t>nPIP</a:t>
            </a:r>
            <a:r>
              <a:rPr lang="en-US" dirty="0"/>
              <a:t> lead GWAS SNP: ',</a:t>
            </a:r>
            <a:r>
              <a:rPr lang="en-US" dirty="0" err="1"/>
              <a:t>res$pip</a:t>
            </a:r>
            <a:r>
              <a:rPr lang="en-US" dirty="0"/>
              <a:t>[</a:t>
            </a:r>
            <a:r>
              <a:rPr lang="en-US" dirty="0" err="1"/>
              <a:t>which.min</a:t>
            </a:r>
            <a:r>
              <a:rPr lang="en-US" dirty="0"/>
              <a:t>(</a:t>
            </a:r>
            <a:r>
              <a:rPr lang="en-US" dirty="0" err="1"/>
              <a:t>gwas$pval</a:t>
            </a:r>
            <a:r>
              <a:rPr lang="en-US" dirty="0"/>
              <a:t>)],'\n',</a:t>
            </a:r>
            <a:r>
              <a:rPr lang="en-US" dirty="0" err="1"/>
              <a:t>sep</a:t>
            </a:r>
            <a:r>
              <a:rPr lang="en-US" dirty="0"/>
              <a:t>='')</a:t>
            </a:r>
          </a:p>
          <a:p>
            <a:r>
              <a:rPr lang="en-US" dirty="0"/>
              <a:t>######################################</a:t>
            </a:r>
          </a:p>
          <a:p>
            <a:r>
              <a:rPr lang="en-US" dirty="0"/>
              <a:t># If you want to save these data to plot manually with </a:t>
            </a:r>
            <a:r>
              <a:rPr lang="en-US" dirty="0" err="1"/>
              <a:t>GGplot</a:t>
            </a:r>
            <a:endParaRPr lang="en-US" dirty="0"/>
          </a:p>
          <a:p>
            <a:r>
              <a:rPr lang="en-US" dirty="0" err="1"/>
              <a:t>setwd</a:t>
            </a:r>
            <a:r>
              <a:rPr lang="en-US" dirty="0"/>
              <a:t>('~/</a:t>
            </a:r>
            <a:r>
              <a:rPr lang="en-US" dirty="0" err="1"/>
              <a:t>isilon</a:t>
            </a:r>
            <a:r>
              <a:rPr lang="en-US" dirty="0"/>
              <a:t>/Cheng-Noah')</a:t>
            </a:r>
          </a:p>
          <a:p>
            <a:r>
              <a:rPr lang="en-US" dirty="0"/>
              <a:t>out=list(</a:t>
            </a:r>
            <a:r>
              <a:rPr lang="en-US" dirty="0" err="1"/>
              <a:t>susie_res</a:t>
            </a:r>
            <a:r>
              <a:rPr lang="en-US" dirty="0"/>
              <a:t>=</a:t>
            </a:r>
            <a:r>
              <a:rPr lang="en-US" dirty="0" err="1"/>
              <a:t>res,gwas</a:t>
            </a:r>
            <a:r>
              <a:rPr lang="en-US" dirty="0"/>
              <a:t>=</a:t>
            </a:r>
            <a:r>
              <a:rPr lang="en-US" dirty="0" err="1"/>
              <a:t>gwas,ld</a:t>
            </a:r>
            <a:r>
              <a:rPr lang="en-US" dirty="0"/>
              <a:t>=</a:t>
            </a:r>
            <a:r>
              <a:rPr lang="en-US" dirty="0" err="1"/>
              <a:t>ld</a:t>
            </a:r>
            <a:r>
              <a:rPr lang="en-US" dirty="0"/>
              <a:t>)</a:t>
            </a:r>
          </a:p>
          <a:p>
            <a:r>
              <a:rPr lang="en-US" dirty="0" err="1"/>
              <a:t>saveRDS</a:t>
            </a:r>
            <a:r>
              <a:rPr lang="en-US" dirty="0"/>
              <a:t>(out,'</a:t>
            </a:r>
            <a:r>
              <a:rPr lang="en-US" dirty="0" err="1"/>
              <a:t>temp.Rds</a:t>
            </a:r>
            <a:r>
              <a:rPr lang="en-US" dirty="0"/>
              <a:t>')</a:t>
            </a:r>
          </a:p>
          <a:p>
            <a:r>
              <a:rPr lang="en-US" dirty="0"/>
              <a:t>######################################</a:t>
            </a:r>
          </a:p>
          <a:p>
            <a:r>
              <a:rPr lang="en-US" dirty="0"/>
              <a:t># LOCALLY</a:t>
            </a:r>
          </a:p>
          <a:p>
            <a:r>
              <a:rPr lang="en-US" dirty="0" err="1"/>
              <a:t>setwd</a:t>
            </a:r>
            <a:r>
              <a:rPr lang="en-US" dirty="0"/>
              <a:t>('/Volumes/</a:t>
            </a:r>
            <a:r>
              <a:rPr lang="en-US" dirty="0" err="1"/>
              <a:t>chengflab</a:t>
            </a:r>
            <a:r>
              <a:rPr lang="en-US" dirty="0"/>
              <a:t>/Cheng-Noah')</a:t>
            </a:r>
          </a:p>
          <a:p>
            <a:r>
              <a:rPr lang="en-US" dirty="0"/>
              <a:t>data=</a:t>
            </a:r>
            <a:r>
              <a:rPr lang="en-US" dirty="0" err="1"/>
              <a:t>readRDS</a:t>
            </a:r>
            <a:r>
              <a:rPr lang="en-US" dirty="0"/>
              <a:t>('</a:t>
            </a:r>
            <a:r>
              <a:rPr lang="en-US" dirty="0" err="1"/>
              <a:t>temp.Rds</a:t>
            </a:r>
            <a:r>
              <a:rPr lang="en-US" dirty="0"/>
              <a:t>')</a:t>
            </a:r>
          </a:p>
          <a:p>
            <a:r>
              <a:rPr lang="en-US" dirty="0"/>
              <a:t>res=</a:t>
            </a:r>
            <a:r>
              <a:rPr lang="en-US" dirty="0" err="1"/>
              <a:t>data$susie_res</a:t>
            </a:r>
            <a:endParaRPr lang="en-US" dirty="0"/>
          </a:p>
          <a:p>
            <a:r>
              <a:rPr lang="en-US" dirty="0" err="1"/>
              <a:t>gwas</a:t>
            </a:r>
            <a:r>
              <a:rPr lang="en-US" dirty="0"/>
              <a:t>=</a:t>
            </a:r>
            <a:r>
              <a:rPr lang="en-US" dirty="0" err="1"/>
              <a:t>data$gwas</a:t>
            </a:r>
            <a:endParaRPr lang="en-US" dirty="0"/>
          </a:p>
          <a:p>
            <a:r>
              <a:rPr lang="en-US" dirty="0" err="1"/>
              <a:t>ld</a:t>
            </a:r>
            <a:r>
              <a:rPr lang="en-US" dirty="0"/>
              <a:t>=</a:t>
            </a:r>
            <a:r>
              <a:rPr lang="en-US" dirty="0" err="1"/>
              <a:t>data$ld</a:t>
            </a:r>
            <a:endParaRPr lang="en-US" dirty="0"/>
          </a:p>
          <a:p>
            <a:r>
              <a:rPr lang="en-US" dirty="0"/>
              <a:t>library(</a:t>
            </a:r>
            <a:r>
              <a:rPr lang="en-US" dirty="0" err="1"/>
              <a:t>dplyr</a:t>
            </a:r>
            <a:r>
              <a:rPr lang="en-US" dirty="0"/>
              <a:t>);library(ggplot2);library(</a:t>
            </a:r>
            <a:r>
              <a:rPr lang="en-US" dirty="0" err="1"/>
              <a:t>ggrepel</a:t>
            </a:r>
            <a:r>
              <a:rPr lang="en-US" dirty="0"/>
              <a:t>)</a:t>
            </a:r>
          </a:p>
          <a:p>
            <a:r>
              <a:rPr lang="en-US" dirty="0"/>
              <a:t>ix=</a:t>
            </a:r>
            <a:r>
              <a:rPr lang="en-US" dirty="0" err="1"/>
              <a:t>which.min</a:t>
            </a:r>
            <a:r>
              <a:rPr lang="en-US" dirty="0"/>
              <a:t>(</a:t>
            </a:r>
            <a:r>
              <a:rPr lang="en-US" dirty="0" err="1"/>
              <a:t>gwas$pval</a:t>
            </a:r>
            <a:r>
              <a:rPr lang="en-US" dirty="0"/>
              <a:t>)</a:t>
            </a:r>
          </a:p>
          <a:p>
            <a:r>
              <a:rPr lang="en-US" dirty="0"/>
              <a:t>lead=</a:t>
            </a:r>
            <a:r>
              <a:rPr lang="en-US" dirty="0" err="1"/>
              <a:t>gwas$rsid</a:t>
            </a:r>
            <a:r>
              <a:rPr lang="en-US" dirty="0"/>
              <a:t>[ix]</a:t>
            </a:r>
          </a:p>
          <a:p>
            <a:r>
              <a:rPr lang="en-US" dirty="0" err="1"/>
              <a:t>lddf</a:t>
            </a:r>
            <a:r>
              <a:rPr lang="en-US" dirty="0"/>
              <a:t>=</a:t>
            </a:r>
            <a:r>
              <a:rPr lang="en-US" dirty="0" err="1"/>
              <a:t>data.frame</a:t>
            </a:r>
            <a:r>
              <a:rPr lang="en-US" dirty="0"/>
              <a:t>(r2=c(</a:t>
            </a:r>
            <a:r>
              <a:rPr lang="en-US" dirty="0" err="1"/>
              <a:t>ld</a:t>
            </a:r>
            <a:r>
              <a:rPr lang="en-US" dirty="0"/>
              <a:t>[ix,])^2,rsid=</a:t>
            </a:r>
            <a:r>
              <a:rPr lang="en-US" dirty="0" err="1"/>
              <a:t>gwas$rsid</a:t>
            </a:r>
            <a:r>
              <a:rPr lang="en-US" dirty="0"/>
              <a:t>)</a:t>
            </a:r>
          </a:p>
          <a:p>
            <a:r>
              <a:rPr lang="en-US" dirty="0" err="1"/>
              <a:t>gwas</a:t>
            </a:r>
            <a:r>
              <a:rPr lang="en-US" dirty="0"/>
              <a:t>=</a:t>
            </a:r>
            <a:r>
              <a:rPr lang="en-US" dirty="0" err="1"/>
              <a:t>left_join</a:t>
            </a:r>
            <a:r>
              <a:rPr lang="en-US" dirty="0"/>
              <a:t>(</a:t>
            </a:r>
            <a:r>
              <a:rPr lang="en-US" dirty="0" err="1"/>
              <a:t>gwas,lddf,by</a:t>
            </a:r>
            <a:r>
              <a:rPr lang="en-US" dirty="0"/>
              <a:t>='</a:t>
            </a:r>
            <a:r>
              <a:rPr lang="en-US" dirty="0" err="1"/>
              <a:t>rsid</a:t>
            </a:r>
            <a:r>
              <a:rPr lang="en-US" dirty="0"/>
              <a:t>')</a:t>
            </a:r>
          </a:p>
          <a:p>
            <a:r>
              <a:rPr lang="en-US" dirty="0" err="1"/>
              <a:t>gwas$pip</a:t>
            </a:r>
            <a:r>
              <a:rPr lang="en-US" dirty="0"/>
              <a:t>=</a:t>
            </a:r>
            <a:r>
              <a:rPr lang="en-US" dirty="0" err="1"/>
              <a:t>res$pip</a:t>
            </a:r>
            <a:endParaRPr lang="en-US" dirty="0"/>
          </a:p>
          <a:p>
            <a:r>
              <a:rPr lang="en-US" dirty="0" err="1"/>
              <a:t>ggplot</a:t>
            </a:r>
            <a:r>
              <a:rPr lang="en-US" dirty="0"/>
              <a:t>(</a:t>
            </a:r>
            <a:r>
              <a:rPr lang="en-US" dirty="0" err="1"/>
              <a:t>gwas,aes</a:t>
            </a:r>
            <a:r>
              <a:rPr lang="en-US" dirty="0"/>
              <a:t>(position/1e6,-log10(</a:t>
            </a:r>
            <a:r>
              <a:rPr lang="en-US" dirty="0" err="1"/>
              <a:t>pval</a:t>
            </a:r>
            <a:r>
              <a:rPr lang="en-US" dirty="0"/>
              <a:t>),color=r2)) +</a:t>
            </a:r>
          </a:p>
          <a:p>
            <a:r>
              <a:rPr lang="en-US" dirty="0"/>
              <a:t>  annotate('</a:t>
            </a:r>
            <a:r>
              <a:rPr lang="en-US" dirty="0" err="1"/>
              <a:t>rect</a:t>
            </a:r>
            <a:r>
              <a:rPr lang="en-US" dirty="0"/>
              <a:t>',</a:t>
            </a:r>
            <a:r>
              <a:rPr lang="en-US" dirty="0" err="1"/>
              <a:t>xmin</a:t>
            </a:r>
            <a:r>
              <a:rPr lang="en-US" dirty="0"/>
              <a:t>=93564069/1e6,xmax=93660831/1e6,ymin=-</a:t>
            </a:r>
            <a:r>
              <a:rPr lang="en-US" dirty="0" err="1"/>
              <a:t>Inf,ymax</a:t>
            </a:r>
            <a:r>
              <a:rPr lang="en-US" dirty="0"/>
              <a:t>=</a:t>
            </a:r>
            <a:r>
              <a:rPr lang="en-US" dirty="0" err="1"/>
              <a:t>Inf,fill</a:t>
            </a:r>
            <a:r>
              <a:rPr lang="en-US" dirty="0"/>
              <a:t>='gold') +</a:t>
            </a:r>
          </a:p>
          <a:p>
            <a:r>
              <a:rPr lang="en-US" dirty="0"/>
              <a:t>  # annotate('</a:t>
            </a:r>
            <a:r>
              <a:rPr lang="en-US" dirty="0" err="1"/>
              <a:t>text',x</a:t>
            </a:r>
            <a:r>
              <a:rPr lang="en-US" dirty="0"/>
              <a:t>=(93564069+93660831)/2/1e6-0.07,y=7.5,label='SYK </a:t>
            </a:r>
            <a:r>
              <a:rPr lang="en-US" dirty="0" err="1"/>
              <a:t>gene',angle</a:t>
            </a:r>
            <a:r>
              <a:rPr lang="en-US" dirty="0"/>
              <a:t>=90) +</a:t>
            </a:r>
          </a:p>
          <a:p>
            <a:r>
              <a:rPr lang="en-US" dirty="0"/>
              <a:t>  # annotate('</a:t>
            </a:r>
            <a:r>
              <a:rPr lang="en-US" dirty="0" err="1"/>
              <a:t>text',x</a:t>
            </a:r>
            <a:r>
              <a:rPr lang="en-US" dirty="0"/>
              <a:t>=93.2,y=7.5,label='P&lt;5E-8') +</a:t>
            </a:r>
          </a:p>
          <a:p>
            <a:r>
              <a:rPr lang="en-US" dirty="0"/>
              <a:t>  </a:t>
            </a:r>
            <a:r>
              <a:rPr lang="en-US" dirty="0" err="1"/>
              <a:t>geom_point</a:t>
            </a:r>
            <a:r>
              <a:rPr lang="en-US" dirty="0"/>
              <a:t>() +</a:t>
            </a:r>
          </a:p>
          <a:p>
            <a:r>
              <a:rPr lang="en-US" dirty="0"/>
              <a:t>  scale_color_steps2(expression(r^2),</a:t>
            </a:r>
          </a:p>
          <a:p>
            <a:r>
              <a:rPr lang="en-US" dirty="0"/>
              <a:t>                     low='</a:t>
            </a:r>
            <a:r>
              <a:rPr lang="en-US" dirty="0" err="1"/>
              <a:t>blue',mid</a:t>
            </a:r>
            <a:r>
              <a:rPr lang="en-US" dirty="0"/>
              <a:t>='</a:t>
            </a:r>
            <a:r>
              <a:rPr lang="en-US" dirty="0" err="1"/>
              <a:t>green',high</a:t>
            </a:r>
            <a:r>
              <a:rPr lang="en-US" dirty="0"/>
              <a:t>='red',</a:t>
            </a:r>
          </a:p>
          <a:p>
            <a:r>
              <a:rPr lang="en-US" dirty="0"/>
              <a:t>                     breaks=(0:4)/4,midpoint=0.5) +</a:t>
            </a:r>
          </a:p>
          <a:p>
            <a:r>
              <a:rPr lang="en-US" dirty="0"/>
              <a:t>  </a:t>
            </a:r>
            <a:r>
              <a:rPr lang="en-US" dirty="0" err="1"/>
              <a:t>geom_point</a:t>
            </a:r>
            <a:r>
              <a:rPr lang="en-US" dirty="0"/>
              <a:t>(</a:t>
            </a:r>
            <a:r>
              <a:rPr lang="en-US" dirty="0" err="1"/>
              <a:t>aes</a:t>
            </a:r>
            <a:r>
              <a:rPr lang="en-US" dirty="0"/>
              <a:t>(position/1e6,-log10(</a:t>
            </a:r>
            <a:r>
              <a:rPr lang="en-US" dirty="0" err="1"/>
              <a:t>pval</a:t>
            </a:r>
            <a:r>
              <a:rPr lang="en-US" dirty="0"/>
              <a:t>),color=r2),</a:t>
            </a:r>
          </a:p>
          <a:p>
            <a:r>
              <a:rPr lang="en-US" dirty="0"/>
              <a:t>             shape=17,size=4,</a:t>
            </a:r>
          </a:p>
          <a:p>
            <a:r>
              <a:rPr lang="en-US" dirty="0"/>
              <a:t>             data=</a:t>
            </a:r>
            <a:r>
              <a:rPr lang="en-US" dirty="0" err="1"/>
              <a:t>gwas</a:t>
            </a:r>
            <a:r>
              <a:rPr lang="en-US" dirty="0"/>
              <a:t> %&gt;% </a:t>
            </a:r>
          </a:p>
          <a:p>
            <a:r>
              <a:rPr lang="en-US" dirty="0"/>
              <a:t>               filter(pip&gt;0.9,pval&lt;0.01)) +</a:t>
            </a:r>
          </a:p>
          <a:p>
            <a:r>
              <a:rPr lang="en-US" dirty="0"/>
              <a:t>  </a:t>
            </a:r>
            <a:r>
              <a:rPr lang="en-US" dirty="0" err="1"/>
              <a:t>theme_bw</a:t>
            </a:r>
            <a:r>
              <a:rPr lang="en-US" dirty="0"/>
              <a:t>() +</a:t>
            </a:r>
          </a:p>
          <a:p>
            <a:r>
              <a:rPr lang="en-US" dirty="0"/>
              <a:t>  </a:t>
            </a:r>
            <a:r>
              <a:rPr lang="en-US" dirty="0" err="1"/>
              <a:t>lims</a:t>
            </a:r>
            <a:r>
              <a:rPr lang="en-US" dirty="0"/>
              <a:t>(y=c(0,-log10(5e-9))) +</a:t>
            </a:r>
          </a:p>
          <a:p>
            <a:r>
              <a:rPr lang="en-US" dirty="0"/>
              <a:t>  </a:t>
            </a:r>
            <a:r>
              <a:rPr lang="en-US" dirty="0" err="1"/>
              <a:t>geom_hline</a:t>
            </a:r>
            <a:r>
              <a:rPr lang="en-US" dirty="0"/>
              <a:t>(</a:t>
            </a:r>
            <a:r>
              <a:rPr lang="en-US" dirty="0" err="1"/>
              <a:t>yintercept</a:t>
            </a:r>
            <a:r>
              <a:rPr lang="en-US" dirty="0"/>
              <a:t>=-log10(5e-8),</a:t>
            </a:r>
            <a:r>
              <a:rPr lang="en-US" dirty="0" err="1"/>
              <a:t>linetype</a:t>
            </a:r>
            <a:r>
              <a:rPr lang="en-US" dirty="0"/>
              <a:t>='dashed') +</a:t>
            </a:r>
          </a:p>
          <a:p>
            <a:r>
              <a:rPr lang="en-US" dirty="0"/>
              <a:t>  theme(</a:t>
            </a:r>
            <a:r>
              <a:rPr lang="en-US" dirty="0" err="1"/>
              <a:t>panel.border</a:t>
            </a:r>
            <a:r>
              <a:rPr lang="en-US" dirty="0"/>
              <a:t>=</a:t>
            </a:r>
            <a:r>
              <a:rPr lang="en-US" dirty="0" err="1"/>
              <a:t>element_rect</a:t>
            </a:r>
            <a:r>
              <a:rPr lang="en-US" dirty="0"/>
              <a:t>(color='</a:t>
            </a:r>
            <a:r>
              <a:rPr lang="en-US" dirty="0" err="1"/>
              <a:t>black',fill</a:t>
            </a:r>
            <a:r>
              <a:rPr lang="en-US" dirty="0"/>
              <a:t>=</a:t>
            </a:r>
            <a:r>
              <a:rPr lang="en-US" dirty="0" err="1"/>
              <a:t>NA,linewidth</a:t>
            </a:r>
            <a:r>
              <a:rPr lang="en-US" dirty="0"/>
              <a:t>=1)) +</a:t>
            </a:r>
          </a:p>
          <a:p>
            <a:r>
              <a:rPr lang="en-US" dirty="0"/>
              <a:t>  labs(x='Chromosome 9 (Mb)',y=expression('-log'[10]*'(AD GWAS P-value)')) +</a:t>
            </a:r>
          </a:p>
          <a:p>
            <a:r>
              <a:rPr lang="en-US" dirty="0"/>
              <a:t>  </a:t>
            </a:r>
            <a:r>
              <a:rPr lang="en-US" dirty="0" err="1"/>
              <a:t>geom_text_repel</a:t>
            </a:r>
            <a:r>
              <a:rPr lang="en-US" dirty="0"/>
              <a:t>(</a:t>
            </a:r>
            <a:r>
              <a:rPr lang="en-US" dirty="0" err="1"/>
              <a:t>aes</a:t>
            </a:r>
            <a:r>
              <a:rPr lang="en-US" dirty="0"/>
              <a:t>(position/1e6,-log10(</a:t>
            </a:r>
            <a:r>
              <a:rPr lang="en-US" dirty="0" err="1"/>
              <a:t>pval</a:t>
            </a:r>
            <a:r>
              <a:rPr lang="en-US" dirty="0"/>
              <a:t>),label=</a:t>
            </a:r>
            <a:r>
              <a:rPr lang="en-US" dirty="0" err="1"/>
              <a:t>rsid</a:t>
            </a:r>
            <a:r>
              <a:rPr lang="en-US" dirty="0"/>
              <a:t>),</a:t>
            </a:r>
          </a:p>
          <a:p>
            <a:r>
              <a:rPr lang="en-US" dirty="0"/>
              <a:t>                  data=</a:t>
            </a:r>
            <a:r>
              <a:rPr lang="en-US" dirty="0" err="1"/>
              <a:t>gwas</a:t>
            </a:r>
            <a:r>
              <a:rPr lang="en-US" dirty="0"/>
              <a:t> %&gt;% </a:t>
            </a:r>
          </a:p>
          <a:p>
            <a:r>
              <a:rPr lang="en-US" dirty="0"/>
              <a:t>                    filter(pip==1,pval&lt;0.01),</a:t>
            </a:r>
          </a:p>
          <a:p>
            <a:r>
              <a:rPr lang="en-US" dirty="0"/>
              <a:t>                  color='black',</a:t>
            </a:r>
          </a:p>
          <a:p>
            <a:r>
              <a:rPr lang="en-US" dirty="0"/>
              <a:t>                  # </a:t>
            </a:r>
            <a:r>
              <a:rPr lang="en-US" dirty="0" err="1"/>
              <a:t>nudge_x</a:t>
            </a:r>
            <a:r>
              <a:rPr lang="en-US" dirty="0"/>
              <a:t>=.15,</a:t>
            </a:r>
          </a:p>
          <a:p>
            <a:r>
              <a:rPr lang="en-US" dirty="0"/>
              <a:t>                  # </a:t>
            </a:r>
            <a:r>
              <a:rPr lang="en-US" dirty="0" err="1"/>
              <a:t>xlim</a:t>
            </a:r>
            <a:r>
              <a:rPr lang="en-US" dirty="0"/>
              <a:t>=c(93.3,93.9),</a:t>
            </a:r>
          </a:p>
          <a:p>
            <a:r>
              <a:rPr lang="en-US" dirty="0"/>
              <a:t>                  # </a:t>
            </a:r>
            <a:r>
              <a:rPr lang="en-US" dirty="0" err="1"/>
              <a:t>ylim</a:t>
            </a:r>
            <a:r>
              <a:rPr lang="en-US" dirty="0"/>
              <a:t>=c(3,8),</a:t>
            </a:r>
          </a:p>
          <a:p>
            <a:r>
              <a:rPr lang="en-US" dirty="0"/>
              <a:t>                  </a:t>
            </a:r>
            <a:r>
              <a:rPr lang="en-US" dirty="0" err="1"/>
              <a:t>box.padding</a:t>
            </a:r>
            <a:r>
              <a:rPr lang="en-US" dirty="0"/>
              <a:t>=0.5,</a:t>
            </a:r>
          </a:p>
          <a:p>
            <a:r>
              <a:rPr lang="en-US" dirty="0"/>
              <a:t>                  </a:t>
            </a:r>
            <a:r>
              <a:rPr lang="en-US" dirty="0" err="1"/>
              <a:t>nudge_y</a:t>
            </a:r>
            <a:r>
              <a:rPr lang="en-US" dirty="0"/>
              <a:t>=1,</a:t>
            </a:r>
          </a:p>
          <a:p>
            <a:r>
              <a:rPr lang="en-US" dirty="0"/>
              <a:t>                  force=100,</a:t>
            </a:r>
          </a:p>
          <a:p>
            <a:r>
              <a:rPr lang="en-US" dirty="0"/>
              <a:t>                  </a:t>
            </a:r>
            <a:r>
              <a:rPr lang="en-US" dirty="0" err="1"/>
              <a:t>segment.curvature</a:t>
            </a:r>
            <a:r>
              <a:rPr lang="en-US" dirty="0"/>
              <a:t>=0.2,</a:t>
            </a:r>
          </a:p>
          <a:p>
            <a:r>
              <a:rPr lang="en-US" dirty="0"/>
              <a:t>                  </a:t>
            </a:r>
            <a:r>
              <a:rPr lang="en-US" dirty="0" err="1"/>
              <a:t>segment.ncp</a:t>
            </a:r>
            <a:r>
              <a:rPr lang="en-US" dirty="0"/>
              <a:t>=1,</a:t>
            </a:r>
          </a:p>
          <a:p>
            <a:r>
              <a:rPr lang="en-US" dirty="0"/>
              <a:t>                  </a:t>
            </a:r>
            <a:r>
              <a:rPr lang="en-US" dirty="0" err="1"/>
              <a:t>segment.angle</a:t>
            </a:r>
            <a:r>
              <a:rPr lang="en-US" dirty="0"/>
              <a:t>=-90) +</a:t>
            </a:r>
          </a:p>
          <a:p>
            <a:r>
              <a:rPr lang="en-US" dirty="0"/>
              <a:t>  theme(</a:t>
            </a:r>
            <a:r>
              <a:rPr lang="en-US" dirty="0" err="1"/>
              <a:t>legend.position</a:t>
            </a:r>
            <a:r>
              <a:rPr lang="en-US" dirty="0"/>
              <a:t>='none',</a:t>
            </a:r>
          </a:p>
          <a:p>
            <a:r>
              <a:rPr lang="en-US" dirty="0"/>
              <a:t>        </a:t>
            </a:r>
            <a:r>
              <a:rPr lang="en-US" dirty="0" err="1"/>
              <a:t>legend.position.inside</a:t>
            </a:r>
            <a:r>
              <a:rPr lang="en-US" dirty="0"/>
              <a:t>=c(0.85,0.7),</a:t>
            </a:r>
          </a:p>
          <a:p>
            <a:r>
              <a:rPr lang="en-US" dirty="0"/>
              <a:t>        </a:t>
            </a:r>
            <a:r>
              <a:rPr lang="en-US" dirty="0" err="1"/>
              <a:t>legend.box.background</a:t>
            </a:r>
            <a:r>
              <a:rPr lang="en-US" dirty="0"/>
              <a:t>=</a:t>
            </a:r>
            <a:r>
              <a:rPr lang="en-US" dirty="0" err="1"/>
              <a:t>element_rect</a:t>
            </a:r>
            <a:r>
              <a:rPr lang="en-US" dirty="0"/>
              <a:t>(color="black"))</a:t>
            </a:r>
          </a:p>
          <a:p>
            <a:r>
              <a:rPr lang="en-US" dirty="0"/>
              <a:t>################################################################################</a:t>
            </a:r>
          </a:p>
          <a:p>
            <a:r>
              <a:rPr lang="en-US" dirty="0"/>
              <a:t># RIPK2 plot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################################################################################</a:t>
            </a:r>
          </a:p>
          <a:p>
            <a:r>
              <a:rPr lang="en-US" dirty="0"/>
              <a:t>## Ran part of figure4plots.R for this</a:t>
            </a:r>
          </a:p>
          <a:p>
            <a:r>
              <a:rPr lang="en-US" dirty="0"/>
              <a:t>library(</a:t>
            </a:r>
            <a:r>
              <a:rPr lang="en-US" dirty="0" err="1"/>
              <a:t>locuscomparer</a:t>
            </a:r>
            <a:r>
              <a:rPr lang="en-US" dirty="0"/>
              <a:t>);library(</a:t>
            </a:r>
            <a:r>
              <a:rPr lang="en-US" dirty="0" err="1"/>
              <a:t>ggpubr</a:t>
            </a:r>
            <a:r>
              <a:rPr lang="en-US" dirty="0"/>
              <a:t>)</a:t>
            </a:r>
          </a:p>
          <a:p>
            <a:r>
              <a:rPr lang="en-US" dirty="0"/>
              <a:t>merged=</a:t>
            </a:r>
            <a:r>
              <a:rPr lang="en-US" dirty="0" err="1"/>
              <a:t>readRDS</a:t>
            </a:r>
            <a:r>
              <a:rPr lang="en-US" dirty="0"/>
              <a:t>('/Volumes/</a:t>
            </a:r>
            <a:r>
              <a:rPr lang="en-US" dirty="0" err="1"/>
              <a:t>chengflab</a:t>
            </a:r>
            <a:r>
              <a:rPr lang="en-US" dirty="0"/>
              <a:t>/Cheng-Noah/manuscripts/</a:t>
            </a:r>
            <a:r>
              <a:rPr lang="en-US" dirty="0" err="1"/>
              <a:t>druggable_genes</a:t>
            </a:r>
            <a:r>
              <a:rPr lang="en-US" dirty="0"/>
              <a:t>/</a:t>
            </a:r>
            <a:r>
              <a:rPr lang="en-US" dirty="0" err="1"/>
              <a:t>working_space</a:t>
            </a:r>
            <a:r>
              <a:rPr lang="en-US" dirty="0"/>
              <a:t>/</a:t>
            </a:r>
            <a:r>
              <a:rPr lang="en-US" dirty="0" err="1"/>
              <a:t>merged_xqtl_ad_gwas_data_for_novel_gene.Rds</a:t>
            </a:r>
            <a:r>
              <a:rPr lang="en-US" dirty="0"/>
              <a:t>')</a:t>
            </a:r>
          </a:p>
          <a:p>
            <a:r>
              <a:rPr lang="en-US" dirty="0" err="1"/>
              <a:t>ld</a:t>
            </a:r>
            <a:r>
              <a:rPr lang="en-US" dirty="0"/>
              <a:t>=</a:t>
            </a:r>
            <a:r>
              <a:rPr lang="en-US" dirty="0" err="1"/>
              <a:t>readRDS</a:t>
            </a:r>
            <a:r>
              <a:rPr lang="en-US" dirty="0"/>
              <a:t>('/Volumes/</a:t>
            </a:r>
            <a:r>
              <a:rPr lang="en-US" dirty="0" err="1"/>
              <a:t>chengflab</a:t>
            </a:r>
            <a:r>
              <a:rPr lang="en-US" dirty="0"/>
              <a:t>/Cheng-Noah/manuscripts/</a:t>
            </a:r>
            <a:r>
              <a:rPr lang="en-US" dirty="0" err="1"/>
              <a:t>druggable_genes</a:t>
            </a:r>
            <a:r>
              <a:rPr lang="en-US" dirty="0"/>
              <a:t>/</a:t>
            </a:r>
            <a:r>
              <a:rPr lang="en-US" dirty="0" err="1"/>
              <a:t>working_space</a:t>
            </a:r>
            <a:r>
              <a:rPr lang="en-US" dirty="0"/>
              <a:t>/</a:t>
            </a:r>
            <a:r>
              <a:rPr lang="en-US" dirty="0" err="1"/>
              <a:t>ld_xqtl_ad_gwas_data_for_novel_gene.Rds</a:t>
            </a:r>
            <a:r>
              <a:rPr lang="en-US" dirty="0"/>
              <a:t>')</a:t>
            </a:r>
          </a:p>
          <a:p>
            <a:r>
              <a:rPr lang="en-US" dirty="0"/>
              <a:t>library(</a:t>
            </a:r>
            <a:r>
              <a:rPr lang="en-US" dirty="0" err="1"/>
              <a:t>magrittr</a:t>
            </a:r>
            <a:r>
              <a:rPr lang="en-US" dirty="0"/>
              <a:t>)</a:t>
            </a:r>
          </a:p>
          <a:p>
            <a:r>
              <a:rPr lang="en-US" dirty="0" err="1"/>
              <a:t>longdf</a:t>
            </a:r>
            <a:r>
              <a:rPr lang="en-US" dirty="0"/>
              <a:t>=merged %$% </a:t>
            </a:r>
            <a:r>
              <a:rPr lang="en-US" dirty="0" err="1"/>
              <a:t>data.frame</a:t>
            </a:r>
            <a:r>
              <a:rPr lang="en-US" dirty="0"/>
              <a:t>(</a:t>
            </a:r>
          </a:p>
          <a:p>
            <a:r>
              <a:rPr lang="en-US" dirty="0"/>
              <a:t>  </a:t>
            </a:r>
            <a:r>
              <a:rPr lang="en-US" dirty="0" err="1"/>
              <a:t>rsid</a:t>
            </a:r>
            <a:r>
              <a:rPr lang="en-US" dirty="0"/>
              <a:t>=rep(rsid,4),</a:t>
            </a:r>
          </a:p>
          <a:p>
            <a:r>
              <a:rPr lang="en-US" dirty="0"/>
              <a:t>  position=rep(position,4),</a:t>
            </a:r>
          </a:p>
          <a:p>
            <a:r>
              <a:rPr lang="en-US" dirty="0"/>
              <a:t>  z=c(</a:t>
            </a:r>
            <a:r>
              <a:rPr lang="en-US" dirty="0" err="1"/>
              <a:t>ad_beta</a:t>
            </a:r>
            <a:r>
              <a:rPr lang="en-US" dirty="0"/>
              <a:t>/</a:t>
            </a:r>
            <a:r>
              <a:rPr lang="en-US" dirty="0" err="1"/>
              <a:t>ad_se</a:t>
            </a:r>
            <a:r>
              <a:rPr lang="en-US" dirty="0"/>
              <a:t>,</a:t>
            </a:r>
          </a:p>
          <a:p>
            <a:r>
              <a:rPr lang="en-US" dirty="0"/>
              <a:t>      </a:t>
            </a:r>
            <a:r>
              <a:rPr lang="en-US" dirty="0" err="1"/>
              <a:t>brain_cerebellum_beta</a:t>
            </a:r>
            <a:r>
              <a:rPr lang="en-US" dirty="0"/>
              <a:t>/</a:t>
            </a:r>
            <a:r>
              <a:rPr lang="en-US" dirty="0" err="1"/>
              <a:t>brain_cerebellum_se</a:t>
            </a:r>
            <a:r>
              <a:rPr lang="en-US" dirty="0"/>
              <a:t>,</a:t>
            </a:r>
          </a:p>
          <a:p>
            <a:r>
              <a:rPr lang="en-US" dirty="0"/>
              <a:t>      </a:t>
            </a:r>
            <a:r>
              <a:rPr lang="en-US" dirty="0" err="1"/>
              <a:t>brain_cortex_beta</a:t>
            </a:r>
            <a:r>
              <a:rPr lang="en-US" dirty="0"/>
              <a:t>/</a:t>
            </a:r>
            <a:r>
              <a:rPr lang="en-US" dirty="0" err="1"/>
              <a:t>brain_cortex_se</a:t>
            </a:r>
            <a:r>
              <a:rPr lang="en-US" dirty="0"/>
              <a:t>,</a:t>
            </a:r>
          </a:p>
          <a:p>
            <a:r>
              <a:rPr lang="en-US" dirty="0"/>
              <a:t>      </a:t>
            </a:r>
            <a:r>
              <a:rPr lang="en-US" dirty="0" err="1"/>
              <a:t>pqtl_beta</a:t>
            </a:r>
            <a:r>
              <a:rPr lang="en-US" dirty="0"/>
              <a:t>/</a:t>
            </a:r>
            <a:r>
              <a:rPr lang="en-US" dirty="0" err="1"/>
              <a:t>as.numeric</a:t>
            </a:r>
            <a:r>
              <a:rPr lang="en-US" dirty="0"/>
              <a:t>(</a:t>
            </a:r>
            <a:r>
              <a:rPr lang="en-US" dirty="0" err="1"/>
              <a:t>pqtl_se</a:t>
            </a:r>
            <a:r>
              <a:rPr lang="en-US" dirty="0"/>
              <a:t>)),</a:t>
            </a:r>
          </a:p>
          <a:p>
            <a:r>
              <a:rPr lang="en-US" dirty="0"/>
              <a:t>  trait=rep(c('</a:t>
            </a:r>
            <a:r>
              <a:rPr lang="en-US" dirty="0" err="1"/>
              <a:t>AD','Cerebellum</a:t>
            </a:r>
            <a:r>
              <a:rPr lang="en-US" dirty="0"/>
              <a:t> </a:t>
            </a:r>
            <a:r>
              <a:rPr lang="en-US" dirty="0" err="1"/>
              <a:t>eQTL','Cortex</a:t>
            </a:r>
            <a:r>
              <a:rPr lang="en-US" dirty="0"/>
              <a:t> </a:t>
            </a:r>
            <a:r>
              <a:rPr lang="en-US" dirty="0" err="1"/>
              <a:t>eQTL','Cortex</a:t>
            </a:r>
            <a:r>
              <a:rPr lang="en-US" dirty="0"/>
              <a:t> pQTL'),each=</a:t>
            </a:r>
            <a:r>
              <a:rPr lang="en-US" dirty="0" err="1"/>
              <a:t>nrow</a:t>
            </a:r>
            <a:r>
              <a:rPr lang="en-US" dirty="0"/>
              <a:t>(merged))</a:t>
            </a:r>
          </a:p>
          <a:p>
            <a:r>
              <a:rPr lang="en-US" dirty="0"/>
              <a:t>) %&gt;%</a:t>
            </a:r>
          </a:p>
          <a:p>
            <a:r>
              <a:rPr lang="en-US" dirty="0"/>
              <a:t>  mutate(</a:t>
            </a:r>
            <a:r>
              <a:rPr lang="en-US" dirty="0" err="1"/>
              <a:t>pval</a:t>
            </a:r>
            <a:r>
              <a:rPr lang="en-US" dirty="0"/>
              <a:t>=</a:t>
            </a:r>
            <a:r>
              <a:rPr lang="en-US" dirty="0" err="1"/>
              <a:t>pchisq</a:t>
            </a:r>
            <a:r>
              <a:rPr lang="en-US" dirty="0"/>
              <a:t>(z^2,1,lower.tail=FALSE))</a:t>
            </a:r>
          </a:p>
          <a:p>
            <a:r>
              <a:rPr lang="en-US" dirty="0"/>
              <a:t># assign LD with lead SNPs</a:t>
            </a:r>
          </a:p>
          <a:p>
            <a:r>
              <a:rPr lang="en-US" dirty="0" err="1"/>
              <a:t>ts</a:t>
            </a:r>
            <a:r>
              <a:rPr lang="en-US" dirty="0"/>
              <a:t>=unique(</a:t>
            </a:r>
            <a:r>
              <a:rPr lang="en-US" dirty="0" err="1"/>
              <a:t>longdf$trait</a:t>
            </a:r>
            <a:r>
              <a:rPr lang="en-US" dirty="0"/>
              <a:t>)</a:t>
            </a:r>
          </a:p>
          <a:p>
            <a:r>
              <a:rPr lang="en-US" dirty="0" err="1"/>
              <a:t>rdf</a:t>
            </a:r>
            <a:r>
              <a:rPr lang="en-US" dirty="0"/>
              <a:t>=</a:t>
            </a:r>
            <a:r>
              <a:rPr lang="en-US" dirty="0" err="1"/>
              <a:t>data.frame</a:t>
            </a:r>
            <a:r>
              <a:rPr lang="en-US" dirty="0"/>
              <a:t>()</a:t>
            </a:r>
          </a:p>
          <a:p>
            <a:r>
              <a:rPr lang="en-US" dirty="0"/>
              <a:t>for(</a:t>
            </a:r>
            <a:r>
              <a:rPr lang="en-US" dirty="0" err="1"/>
              <a:t>i</a:t>
            </a:r>
            <a:r>
              <a:rPr lang="en-US" dirty="0"/>
              <a:t> in 1:length(</a:t>
            </a:r>
            <a:r>
              <a:rPr lang="en-US" dirty="0" err="1"/>
              <a:t>ts</a:t>
            </a:r>
            <a:r>
              <a:rPr lang="en-US" dirty="0"/>
              <a:t>)) {</a:t>
            </a:r>
          </a:p>
          <a:p>
            <a:r>
              <a:rPr lang="en-US" dirty="0"/>
              <a:t>  </a:t>
            </a:r>
            <a:r>
              <a:rPr lang="en-US" dirty="0" err="1"/>
              <a:t>dati</a:t>
            </a:r>
            <a:r>
              <a:rPr lang="en-US" dirty="0"/>
              <a:t>=</a:t>
            </a:r>
            <a:r>
              <a:rPr lang="en-US" dirty="0" err="1"/>
              <a:t>longdf</a:t>
            </a:r>
            <a:r>
              <a:rPr lang="en-US" dirty="0"/>
              <a:t> %&gt;% filter(trait==</a:t>
            </a:r>
            <a:r>
              <a:rPr lang="en-US" dirty="0" err="1"/>
              <a:t>ts</a:t>
            </a:r>
            <a:r>
              <a:rPr lang="en-US" dirty="0"/>
              <a:t>[</a:t>
            </a:r>
            <a:r>
              <a:rPr lang="en-US" dirty="0" err="1"/>
              <a:t>i</a:t>
            </a:r>
            <a:r>
              <a:rPr lang="en-US" dirty="0"/>
              <a:t>])</a:t>
            </a:r>
          </a:p>
          <a:p>
            <a:r>
              <a:rPr lang="en-US" dirty="0"/>
              <a:t>  </a:t>
            </a:r>
            <a:r>
              <a:rPr lang="en-US" dirty="0" err="1"/>
              <a:t>lead_ix</a:t>
            </a:r>
            <a:r>
              <a:rPr lang="en-US" dirty="0"/>
              <a:t>=</a:t>
            </a:r>
            <a:r>
              <a:rPr lang="en-US" dirty="0" err="1"/>
              <a:t>which.max</a:t>
            </a:r>
            <a:r>
              <a:rPr lang="en-US" dirty="0"/>
              <a:t>(abs(</a:t>
            </a:r>
            <a:r>
              <a:rPr lang="en-US" dirty="0" err="1"/>
              <a:t>dati$z</a:t>
            </a:r>
            <a:r>
              <a:rPr lang="en-US" dirty="0"/>
              <a:t>))</a:t>
            </a:r>
          </a:p>
          <a:p>
            <a:r>
              <a:rPr lang="en-US" dirty="0"/>
              <a:t>  </a:t>
            </a:r>
            <a:r>
              <a:rPr lang="en-US" dirty="0" err="1"/>
              <a:t>lddf</a:t>
            </a:r>
            <a:r>
              <a:rPr lang="en-US" dirty="0"/>
              <a:t>=</a:t>
            </a:r>
            <a:r>
              <a:rPr lang="en-US" dirty="0" err="1"/>
              <a:t>data.frame</a:t>
            </a:r>
            <a:r>
              <a:rPr lang="en-US" dirty="0"/>
              <a:t>(</a:t>
            </a:r>
            <a:r>
              <a:rPr lang="en-US" dirty="0" err="1"/>
              <a:t>rsid</a:t>
            </a:r>
            <a:r>
              <a:rPr lang="en-US" dirty="0"/>
              <a:t>=merged$rsid,r2=c(</a:t>
            </a:r>
            <a:r>
              <a:rPr lang="en-US" dirty="0" err="1"/>
              <a:t>ld</a:t>
            </a:r>
            <a:r>
              <a:rPr lang="en-US" dirty="0"/>
              <a:t>[,</a:t>
            </a:r>
            <a:r>
              <a:rPr lang="en-US" dirty="0" err="1"/>
              <a:t>lead_ix</a:t>
            </a:r>
            <a:r>
              <a:rPr lang="en-US" dirty="0"/>
              <a:t>])^2)</a:t>
            </a:r>
          </a:p>
          <a:p>
            <a:r>
              <a:rPr lang="en-US" dirty="0"/>
              <a:t>  </a:t>
            </a:r>
            <a:r>
              <a:rPr lang="en-US" dirty="0" err="1"/>
              <a:t>dati</a:t>
            </a:r>
            <a:r>
              <a:rPr lang="en-US" dirty="0"/>
              <a:t>=</a:t>
            </a:r>
            <a:r>
              <a:rPr lang="en-US" dirty="0" err="1"/>
              <a:t>left_join</a:t>
            </a:r>
            <a:r>
              <a:rPr lang="en-US" dirty="0"/>
              <a:t>(</a:t>
            </a:r>
            <a:r>
              <a:rPr lang="en-US" dirty="0" err="1"/>
              <a:t>dati,lddf,by</a:t>
            </a:r>
            <a:r>
              <a:rPr lang="en-US" dirty="0"/>
              <a:t>='</a:t>
            </a:r>
            <a:r>
              <a:rPr lang="en-US" dirty="0" err="1"/>
              <a:t>rsid</a:t>
            </a:r>
            <a:r>
              <a:rPr lang="en-US" dirty="0"/>
              <a:t>')</a:t>
            </a:r>
          </a:p>
          <a:p>
            <a:r>
              <a:rPr lang="en-US" dirty="0"/>
              <a:t>  </a:t>
            </a:r>
            <a:r>
              <a:rPr lang="en-US" dirty="0" err="1"/>
              <a:t>rdf</a:t>
            </a:r>
            <a:r>
              <a:rPr lang="en-US" dirty="0"/>
              <a:t>=</a:t>
            </a:r>
            <a:r>
              <a:rPr lang="en-US" dirty="0" err="1"/>
              <a:t>rbind</a:t>
            </a:r>
            <a:r>
              <a:rPr lang="en-US" dirty="0"/>
              <a:t>(</a:t>
            </a:r>
            <a:r>
              <a:rPr lang="en-US" dirty="0" err="1"/>
              <a:t>rdf,dati</a:t>
            </a:r>
            <a:r>
              <a:rPr lang="en-US" dirty="0"/>
              <a:t>)</a:t>
            </a:r>
          </a:p>
          <a:p>
            <a:r>
              <a:rPr lang="en-US" dirty="0"/>
              <a:t>}</a:t>
            </a:r>
          </a:p>
          <a:p>
            <a:r>
              <a:rPr lang="en-US" dirty="0" err="1"/>
              <a:t>longdf</a:t>
            </a:r>
            <a:r>
              <a:rPr lang="en-US" dirty="0"/>
              <a:t>=</a:t>
            </a:r>
            <a:r>
              <a:rPr lang="en-US" dirty="0" err="1"/>
              <a:t>rdf;rm</a:t>
            </a:r>
            <a:r>
              <a:rPr lang="en-US" dirty="0"/>
              <a:t>(</a:t>
            </a:r>
            <a:r>
              <a:rPr lang="en-US" dirty="0" err="1"/>
              <a:t>rdf</a:t>
            </a:r>
            <a:r>
              <a:rPr lang="en-US" dirty="0"/>
              <a:t>)</a:t>
            </a:r>
          </a:p>
          <a:p>
            <a:r>
              <a:rPr lang="en-US" dirty="0"/>
              <a:t>ripk2_finemaps=c('rs7815039','rs12156013','rs13254219','rs218935','rs218938','rs425721')</a:t>
            </a:r>
          </a:p>
          <a:p>
            <a:r>
              <a:rPr lang="en-US" dirty="0" err="1"/>
              <a:t>longdf</a:t>
            </a:r>
            <a:r>
              <a:rPr lang="en-US" dirty="0"/>
              <a:t> %&gt;%</a:t>
            </a:r>
          </a:p>
          <a:p>
            <a:r>
              <a:rPr lang="en-US" dirty="0"/>
              <a:t>  filter((position/1e6)&gt;90.25,(position/1e6)&lt;91.25) %&gt;%</a:t>
            </a:r>
          </a:p>
          <a:p>
            <a:r>
              <a:rPr lang="en-US" dirty="0"/>
              <a:t>  </a:t>
            </a:r>
            <a:r>
              <a:rPr lang="en-US" dirty="0" err="1"/>
              <a:t>ggplot</a:t>
            </a:r>
            <a:r>
              <a:rPr lang="en-US" dirty="0"/>
              <a:t>(</a:t>
            </a:r>
            <a:r>
              <a:rPr lang="en-US" dirty="0" err="1"/>
              <a:t>aes</a:t>
            </a:r>
            <a:r>
              <a:rPr lang="en-US" dirty="0"/>
              <a:t>(position/1e6,-log10(</a:t>
            </a:r>
            <a:r>
              <a:rPr lang="en-US" dirty="0" err="1"/>
              <a:t>pval</a:t>
            </a:r>
            <a:r>
              <a:rPr lang="en-US" dirty="0"/>
              <a:t>),color=r2)) +</a:t>
            </a:r>
          </a:p>
          <a:p>
            <a:r>
              <a:rPr lang="en-US" dirty="0"/>
              <a:t>  annotate('</a:t>
            </a:r>
            <a:r>
              <a:rPr lang="en-US" dirty="0" err="1"/>
              <a:t>rect</a:t>
            </a:r>
            <a:r>
              <a:rPr lang="en-US" dirty="0"/>
              <a:t>',</a:t>
            </a:r>
            <a:r>
              <a:rPr lang="en-US" dirty="0" err="1"/>
              <a:t>xmin</a:t>
            </a:r>
            <a:r>
              <a:rPr lang="en-US" dirty="0"/>
              <a:t>=90769975/1e6,xmax=90803291/1e6,ymin=-</a:t>
            </a:r>
            <a:r>
              <a:rPr lang="en-US" dirty="0" err="1"/>
              <a:t>Inf,ymax</a:t>
            </a:r>
            <a:r>
              <a:rPr lang="en-US" dirty="0"/>
              <a:t>=</a:t>
            </a:r>
            <a:r>
              <a:rPr lang="en-US" dirty="0" err="1"/>
              <a:t>Inf,fill</a:t>
            </a:r>
            <a:r>
              <a:rPr lang="en-US" dirty="0"/>
              <a:t>='gold') +</a:t>
            </a:r>
          </a:p>
          <a:p>
            <a:r>
              <a:rPr lang="en-US" dirty="0"/>
              <a:t>  # annotate('</a:t>
            </a:r>
            <a:r>
              <a:rPr lang="en-US" dirty="0" err="1"/>
              <a:t>text',x</a:t>
            </a:r>
            <a:r>
              <a:rPr lang="en-US" dirty="0"/>
              <a:t>=93.2,y=7.5,label='P&lt;5E-8') +</a:t>
            </a:r>
          </a:p>
          <a:p>
            <a:r>
              <a:rPr lang="en-US" dirty="0"/>
              <a:t>  </a:t>
            </a:r>
            <a:r>
              <a:rPr lang="en-US" dirty="0" err="1"/>
              <a:t>geom_point</a:t>
            </a:r>
            <a:r>
              <a:rPr lang="en-US" dirty="0"/>
              <a:t>() +</a:t>
            </a:r>
          </a:p>
          <a:p>
            <a:r>
              <a:rPr lang="en-US" dirty="0"/>
              <a:t>  </a:t>
            </a:r>
            <a:r>
              <a:rPr lang="en-US" dirty="0" err="1"/>
              <a:t>facet_wrap</a:t>
            </a:r>
            <a:r>
              <a:rPr lang="en-US" dirty="0"/>
              <a:t>(~</a:t>
            </a:r>
            <a:r>
              <a:rPr lang="en-US" dirty="0" err="1"/>
              <a:t>trait,nrow</a:t>
            </a:r>
            <a:r>
              <a:rPr lang="en-US" dirty="0"/>
              <a:t>=2) +</a:t>
            </a:r>
          </a:p>
          <a:p>
            <a:r>
              <a:rPr lang="en-US" dirty="0"/>
              <a:t>  scale_color_steps2(expression(r^2),</a:t>
            </a:r>
          </a:p>
          <a:p>
            <a:r>
              <a:rPr lang="en-US" dirty="0"/>
              <a:t>                     low='</a:t>
            </a:r>
            <a:r>
              <a:rPr lang="en-US" dirty="0" err="1"/>
              <a:t>blue',mid</a:t>
            </a:r>
            <a:r>
              <a:rPr lang="en-US" dirty="0"/>
              <a:t>='</a:t>
            </a:r>
            <a:r>
              <a:rPr lang="en-US" dirty="0" err="1"/>
              <a:t>green',high</a:t>
            </a:r>
            <a:r>
              <a:rPr lang="en-US" dirty="0"/>
              <a:t>='red',</a:t>
            </a:r>
          </a:p>
          <a:p>
            <a:r>
              <a:rPr lang="en-US" dirty="0"/>
              <a:t>                     breaks=(0:4)/4,midpoint=0.5) +</a:t>
            </a:r>
          </a:p>
          <a:p>
            <a:r>
              <a:rPr lang="en-US" dirty="0"/>
              <a:t>  </a:t>
            </a:r>
            <a:r>
              <a:rPr lang="en-US" dirty="0" err="1"/>
              <a:t>theme_bw</a:t>
            </a:r>
            <a:r>
              <a:rPr lang="en-US" dirty="0"/>
              <a:t>() +</a:t>
            </a:r>
          </a:p>
          <a:p>
            <a:r>
              <a:rPr lang="en-US" dirty="0"/>
              <a:t>  # </a:t>
            </a:r>
            <a:r>
              <a:rPr lang="en-US" dirty="0" err="1"/>
              <a:t>lims</a:t>
            </a:r>
            <a:r>
              <a:rPr lang="en-US" dirty="0"/>
              <a:t>(y=c(0,-log10(5e-9))) +</a:t>
            </a:r>
          </a:p>
          <a:p>
            <a:r>
              <a:rPr lang="en-US" dirty="0"/>
              <a:t>  </a:t>
            </a:r>
            <a:r>
              <a:rPr lang="en-US" dirty="0" err="1"/>
              <a:t>geom_hline</a:t>
            </a:r>
            <a:r>
              <a:rPr lang="en-US" dirty="0"/>
              <a:t>(</a:t>
            </a:r>
            <a:r>
              <a:rPr lang="en-US" dirty="0" err="1"/>
              <a:t>yintercept</a:t>
            </a:r>
            <a:r>
              <a:rPr lang="en-US" dirty="0"/>
              <a:t>=-log10(5e-8),</a:t>
            </a:r>
            <a:r>
              <a:rPr lang="en-US" dirty="0" err="1"/>
              <a:t>linetype</a:t>
            </a:r>
            <a:r>
              <a:rPr lang="en-US" dirty="0"/>
              <a:t>='dashed') +</a:t>
            </a:r>
          </a:p>
          <a:p>
            <a:r>
              <a:rPr lang="en-US" dirty="0"/>
              <a:t>  theme(</a:t>
            </a:r>
            <a:r>
              <a:rPr lang="en-US" dirty="0" err="1"/>
              <a:t>panel.border</a:t>
            </a:r>
            <a:r>
              <a:rPr lang="en-US" dirty="0"/>
              <a:t>=</a:t>
            </a:r>
            <a:r>
              <a:rPr lang="en-US" dirty="0" err="1"/>
              <a:t>element_rect</a:t>
            </a:r>
            <a:r>
              <a:rPr lang="en-US" dirty="0"/>
              <a:t>(color='</a:t>
            </a:r>
            <a:r>
              <a:rPr lang="en-US" dirty="0" err="1"/>
              <a:t>black',fill</a:t>
            </a:r>
            <a:r>
              <a:rPr lang="en-US" dirty="0"/>
              <a:t>=</a:t>
            </a:r>
            <a:r>
              <a:rPr lang="en-US" dirty="0" err="1"/>
              <a:t>NA,linewidth</a:t>
            </a:r>
            <a:r>
              <a:rPr lang="en-US" dirty="0"/>
              <a:t>=1)) +</a:t>
            </a:r>
          </a:p>
          <a:p>
            <a:r>
              <a:rPr lang="en-US" dirty="0"/>
              <a:t>  labs(x='Chromosome 8 (Mb)',y=expression('-log'[10]*'(P-value)')) +</a:t>
            </a:r>
          </a:p>
          <a:p>
            <a:r>
              <a:rPr lang="en-US" dirty="0"/>
              <a:t>  </a:t>
            </a:r>
            <a:r>
              <a:rPr lang="en-US" dirty="0" err="1"/>
              <a:t>geom_text_repel</a:t>
            </a:r>
            <a:r>
              <a:rPr lang="en-US" dirty="0"/>
              <a:t>(</a:t>
            </a:r>
            <a:r>
              <a:rPr lang="en-US" dirty="0" err="1"/>
              <a:t>aes</a:t>
            </a:r>
            <a:r>
              <a:rPr lang="en-US" dirty="0"/>
              <a:t>(position/1e6,-log10(</a:t>
            </a:r>
            <a:r>
              <a:rPr lang="en-US" dirty="0" err="1"/>
              <a:t>pval</a:t>
            </a:r>
            <a:r>
              <a:rPr lang="en-US" dirty="0"/>
              <a:t>),label=</a:t>
            </a:r>
            <a:r>
              <a:rPr lang="en-US" dirty="0" err="1"/>
              <a:t>rsid</a:t>
            </a:r>
            <a:r>
              <a:rPr lang="en-US" dirty="0"/>
              <a:t>),</a:t>
            </a:r>
          </a:p>
          <a:p>
            <a:r>
              <a:rPr lang="en-US" dirty="0"/>
              <a:t>                  data=</a:t>
            </a:r>
            <a:r>
              <a:rPr lang="en-US" dirty="0" err="1"/>
              <a:t>longdf</a:t>
            </a:r>
            <a:r>
              <a:rPr lang="en-US" dirty="0"/>
              <a:t> %&gt;%</a:t>
            </a:r>
          </a:p>
          <a:p>
            <a:r>
              <a:rPr lang="en-US" dirty="0"/>
              <a:t>                    filter(</a:t>
            </a:r>
            <a:r>
              <a:rPr lang="en-US" dirty="0" err="1"/>
              <a:t>rsid</a:t>
            </a:r>
            <a:r>
              <a:rPr lang="en-US" dirty="0"/>
              <a:t> %in% ripk2_finemaps,trait=='AD'),</a:t>
            </a:r>
          </a:p>
          <a:p>
            <a:r>
              <a:rPr lang="en-US" dirty="0"/>
              <a:t>                  color='black',</a:t>
            </a:r>
          </a:p>
          <a:p>
            <a:r>
              <a:rPr lang="en-US" dirty="0"/>
              <a:t>                  # </a:t>
            </a:r>
            <a:r>
              <a:rPr lang="en-US" dirty="0" err="1"/>
              <a:t>nudge_x</a:t>
            </a:r>
            <a:r>
              <a:rPr lang="en-US" dirty="0"/>
              <a:t>=.15,</a:t>
            </a:r>
          </a:p>
          <a:p>
            <a:r>
              <a:rPr lang="en-US" dirty="0"/>
              <a:t>                  # </a:t>
            </a:r>
            <a:r>
              <a:rPr lang="en-US" dirty="0" err="1"/>
              <a:t>xlim</a:t>
            </a:r>
            <a:r>
              <a:rPr lang="en-US" dirty="0"/>
              <a:t>=c(93.3,93.9),</a:t>
            </a:r>
          </a:p>
          <a:p>
            <a:r>
              <a:rPr lang="en-US" dirty="0"/>
              <a:t>                  # </a:t>
            </a:r>
            <a:r>
              <a:rPr lang="en-US" dirty="0" err="1"/>
              <a:t>ylim</a:t>
            </a:r>
            <a:r>
              <a:rPr lang="en-US" dirty="0"/>
              <a:t>=c(3,8),</a:t>
            </a:r>
          </a:p>
          <a:p>
            <a:r>
              <a:rPr lang="en-US" dirty="0"/>
              <a:t>                  </a:t>
            </a:r>
            <a:r>
              <a:rPr lang="en-US" dirty="0" err="1"/>
              <a:t>box.padding</a:t>
            </a:r>
            <a:r>
              <a:rPr lang="en-US" dirty="0"/>
              <a:t>=0.5,</a:t>
            </a:r>
          </a:p>
          <a:p>
            <a:r>
              <a:rPr lang="en-US" dirty="0"/>
              <a:t>                  </a:t>
            </a:r>
            <a:r>
              <a:rPr lang="en-US" dirty="0" err="1"/>
              <a:t>nudge_y</a:t>
            </a:r>
            <a:r>
              <a:rPr lang="en-US" dirty="0"/>
              <a:t>=1,</a:t>
            </a:r>
          </a:p>
          <a:p>
            <a:r>
              <a:rPr lang="en-US" dirty="0"/>
              <a:t>                  force=50,</a:t>
            </a:r>
          </a:p>
          <a:p>
            <a:r>
              <a:rPr lang="en-US" dirty="0"/>
              <a:t>                  </a:t>
            </a:r>
            <a:r>
              <a:rPr lang="en-US" dirty="0" err="1"/>
              <a:t>segment.curvature</a:t>
            </a:r>
            <a:r>
              <a:rPr lang="en-US" dirty="0"/>
              <a:t>=0.2,</a:t>
            </a:r>
          </a:p>
          <a:p>
            <a:r>
              <a:rPr lang="en-US" dirty="0"/>
              <a:t>                  </a:t>
            </a:r>
            <a:r>
              <a:rPr lang="en-US" dirty="0" err="1"/>
              <a:t>segment.ncp</a:t>
            </a:r>
            <a:r>
              <a:rPr lang="en-US" dirty="0"/>
              <a:t>=1,</a:t>
            </a:r>
          </a:p>
          <a:p>
            <a:r>
              <a:rPr lang="en-US" dirty="0"/>
              <a:t>                  </a:t>
            </a:r>
            <a:r>
              <a:rPr lang="en-US" dirty="0" err="1"/>
              <a:t>segment.angle</a:t>
            </a:r>
            <a:r>
              <a:rPr lang="en-US" dirty="0"/>
              <a:t>=-90) +</a:t>
            </a:r>
          </a:p>
          <a:p>
            <a:r>
              <a:rPr lang="en-US" dirty="0"/>
              <a:t>  theme(</a:t>
            </a:r>
            <a:r>
              <a:rPr lang="en-US" dirty="0" err="1"/>
              <a:t>legend.position</a:t>
            </a:r>
            <a:r>
              <a:rPr lang="en-US" dirty="0"/>
              <a:t>='none',</a:t>
            </a:r>
          </a:p>
          <a:p>
            <a:r>
              <a:rPr lang="en-US" dirty="0"/>
              <a:t>        </a:t>
            </a:r>
            <a:r>
              <a:rPr lang="en-US" dirty="0" err="1"/>
              <a:t>legend.position.inside</a:t>
            </a:r>
            <a:r>
              <a:rPr lang="en-US" dirty="0"/>
              <a:t>=c(0.15,0.7),</a:t>
            </a:r>
          </a:p>
          <a:p>
            <a:r>
              <a:rPr lang="en-US" dirty="0"/>
              <a:t>        </a:t>
            </a:r>
            <a:r>
              <a:rPr lang="en-US" dirty="0" err="1"/>
              <a:t>legend.box.background</a:t>
            </a:r>
            <a:r>
              <a:rPr lang="en-US" dirty="0"/>
              <a:t> = </a:t>
            </a:r>
            <a:r>
              <a:rPr lang="en-US" dirty="0" err="1"/>
              <a:t>element_rect</a:t>
            </a:r>
            <a:r>
              <a:rPr lang="en-US" dirty="0"/>
              <a:t>(</a:t>
            </a:r>
            <a:r>
              <a:rPr lang="en-US" dirty="0" err="1"/>
              <a:t>colour</a:t>
            </a:r>
            <a:r>
              <a:rPr lang="en-US" dirty="0"/>
              <a:t> = "black"),</a:t>
            </a:r>
          </a:p>
          <a:p>
            <a:r>
              <a:rPr lang="en-US" dirty="0"/>
              <a:t>        </a:t>
            </a:r>
            <a:r>
              <a:rPr lang="en-US" dirty="0" err="1"/>
              <a:t>strip.background</a:t>
            </a:r>
            <a:r>
              <a:rPr lang="en-US" dirty="0"/>
              <a:t> =</a:t>
            </a:r>
            <a:r>
              <a:rPr lang="en-US" dirty="0" err="1"/>
              <a:t>element_rect</a:t>
            </a:r>
            <a:r>
              <a:rPr lang="en-US" dirty="0"/>
              <a:t>(fill="beige")) +</a:t>
            </a:r>
          </a:p>
          <a:p>
            <a:r>
              <a:rPr lang="en-US" dirty="0"/>
              <a:t>  </a:t>
            </a:r>
            <a:r>
              <a:rPr lang="en-US" dirty="0" err="1"/>
              <a:t>scale_x_continuous</a:t>
            </a:r>
            <a:r>
              <a:rPr lang="en-US" dirty="0"/>
              <a:t>(breaks=c(90.25,90.75,91.20),</a:t>
            </a:r>
          </a:p>
          <a:p>
            <a:r>
              <a:rPr lang="en-US" dirty="0"/>
              <a:t>                     labels=c(90.25,90.75,91.20))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9081E0-5469-4B47-B861-22FBED340C0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5330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################################################################################</a:t>
            </a:r>
          </a:p>
          <a:p>
            <a:r>
              <a:rPr lang="en-US" dirty="0"/>
              <a:t># NTRK1 plot</a:t>
            </a:r>
          </a:p>
          <a:p>
            <a:r>
              <a:rPr lang="en-US" dirty="0"/>
              <a:t>## Ran part of figure4plots.R for this</a:t>
            </a:r>
          </a:p>
          <a:p>
            <a:r>
              <a:rPr lang="en-US" dirty="0"/>
              <a:t>merged=</a:t>
            </a:r>
            <a:r>
              <a:rPr lang="en-US" dirty="0" err="1"/>
              <a:t>readRDS</a:t>
            </a:r>
            <a:r>
              <a:rPr lang="en-US" dirty="0"/>
              <a:t>('/Volumes/</a:t>
            </a:r>
            <a:r>
              <a:rPr lang="en-US" dirty="0" err="1"/>
              <a:t>chengflab</a:t>
            </a:r>
            <a:r>
              <a:rPr lang="en-US" dirty="0"/>
              <a:t>/Cheng-Noah/manuscripts/</a:t>
            </a:r>
            <a:r>
              <a:rPr lang="en-US" dirty="0" err="1"/>
              <a:t>druggable_genes</a:t>
            </a:r>
            <a:r>
              <a:rPr lang="en-US" dirty="0"/>
              <a:t>/</a:t>
            </a:r>
            <a:r>
              <a:rPr lang="en-US" dirty="0" err="1"/>
              <a:t>working_space</a:t>
            </a:r>
            <a:r>
              <a:rPr lang="en-US" dirty="0"/>
              <a:t>/</a:t>
            </a:r>
            <a:r>
              <a:rPr lang="en-US" dirty="0" err="1"/>
              <a:t>merged_xqtl_ad_gwas_data_for_novel_gene.Rds</a:t>
            </a:r>
            <a:r>
              <a:rPr lang="en-US" dirty="0"/>
              <a:t>')</a:t>
            </a:r>
          </a:p>
          <a:p>
            <a:r>
              <a:rPr lang="en-US" dirty="0" err="1"/>
              <a:t>ld</a:t>
            </a:r>
            <a:r>
              <a:rPr lang="en-US" dirty="0"/>
              <a:t>=</a:t>
            </a:r>
            <a:r>
              <a:rPr lang="en-US" dirty="0" err="1"/>
              <a:t>readRDS</a:t>
            </a:r>
            <a:r>
              <a:rPr lang="en-US" dirty="0"/>
              <a:t>('/Volumes/</a:t>
            </a:r>
            <a:r>
              <a:rPr lang="en-US" dirty="0" err="1"/>
              <a:t>chengflab</a:t>
            </a:r>
            <a:r>
              <a:rPr lang="en-US" dirty="0"/>
              <a:t>/Cheng-Noah/manuscripts/</a:t>
            </a:r>
            <a:r>
              <a:rPr lang="en-US" dirty="0" err="1"/>
              <a:t>druggable_genes</a:t>
            </a:r>
            <a:r>
              <a:rPr lang="en-US" dirty="0"/>
              <a:t>/</a:t>
            </a:r>
            <a:r>
              <a:rPr lang="en-US" dirty="0" err="1"/>
              <a:t>working_space</a:t>
            </a:r>
            <a:r>
              <a:rPr lang="en-US" dirty="0"/>
              <a:t>/</a:t>
            </a:r>
            <a:r>
              <a:rPr lang="en-US" dirty="0" err="1"/>
              <a:t>ld_xqtl_ad_gwas_data_for_novel_gene.Rds</a:t>
            </a:r>
            <a:r>
              <a:rPr lang="en-US" dirty="0"/>
              <a:t>')</a:t>
            </a:r>
          </a:p>
          <a:p>
            <a:r>
              <a:rPr lang="en-US" dirty="0"/>
              <a:t>library(</a:t>
            </a:r>
            <a:r>
              <a:rPr lang="en-US" dirty="0" err="1"/>
              <a:t>magrittr</a:t>
            </a:r>
            <a:r>
              <a:rPr lang="en-US" dirty="0"/>
              <a:t>)</a:t>
            </a:r>
          </a:p>
          <a:p>
            <a:r>
              <a:rPr lang="en-US" dirty="0"/>
              <a:t>ix=which((</a:t>
            </a:r>
            <a:r>
              <a:rPr lang="en-US" dirty="0" err="1"/>
              <a:t>merged$position</a:t>
            </a:r>
            <a:r>
              <a:rPr lang="en-US" dirty="0"/>
              <a:t>/1e6)&gt;156.5 &amp; (</a:t>
            </a:r>
            <a:r>
              <a:rPr lang="en-US" dirty="0" err="1"/>
              <a:t>merged$position</a:t>
            </a:r>
            <a:r>
              <a:rPr lang="en-US" dirty="0"/>
              <a:t>/1e6)&lt;157.5)</a:t>
            </a:r>
          </a:p>
          <a:p>
            <a:r>
              <a:rPr lang="en-US" dirty="0"/>
              <a:t>merged=merged[ix,]</a:t>
            </a:r>
          </a:p>
          <a:p>
            <a:r>
              <a:rPr lang="en-US" dirty="0" err="1"/>
              <a:t>ld</a:t>
            </a:r>
            <a:r>
              <a:rPr lang="en-US" dirty="0"/>
              <a:t>=</a:t>
            </a:r>
            <a:r>
              <a:rPr lang="en-US" dirty="0" err="1"/>
              <a:t>ld</a:t>
            </a:r>
            <a:r>
              <a:rPr lang="en-US" dirty="0"/>
              <a:t>[</a:t>
            </a:r>
            <a:r>
              <a:rPr lang="en-US" dirty="0" err="1"/>
              <a:t>ix,ix</a:t>
            </a:r>
            <a:r>
              <a:rPr lang="en-US" dirty="0"/>
              <a:t>]</a:t>
            </a:r>
          </a:p>
          <a:p>
            <a:r>
              <a:rPr lang="en-US" dirty="0" err="1"/>
              <a:t>longdf</a:t>
            </a:r>
            <a:r>
              <a:rPr lang="en-US" dirty="0"/>
              <a:t>=merged %$%</a:t>
            </a:r>
          </a:p>
          <a:p>
            <a:r>
              <a:rPr lang="en-US" dirty="0"/>
              <a:t>  </a:t>
            </a:r>
            <a:r>
              <a:rPr lang="en-US" dirty="0" err="1"/>
              <a:t>data.frame</a:t>
            </a:r>
            <a:r>
              <a:rPr lang="en-US" dirty="0"/>
              <a:t>(</a:t>
            </a:r>
          </a:p>
          <a:p>
            <a:r>
              <a:rPr lang="en-US" dirty="0"/>
              <a:t>  </a:t>
            </a:r>
            <a:r>
              <a:rPr lang="en-US" dirty="0" err="1"/>
              <a:t>rsid</a:t>
            </a:r>
            <a:r>
              <a:rPr lang="en-US" dirty="0"/>
              <a:t>=rep(rsid,4),</a:t>
            </a:r>
          </a:p>
          <a:p>
            <a:r>
              <a:rPr lang="en-US" dirty="0"/>
              <a:t>  position=rep(position,4),</a:t>
            </a:r>
          </a:p>
          <a:p>
            <a:r>
              <a:rPr lang="en-US" dirty="0"/>
              <a:t>  z=c(</a:t>
            </a:r>
            <a:r>
              <a:rPr lang="en-US" dirty="0" err="1"/>
              <a:t>ad_beta</a:t>
            </a:r>
            <a:r>
              <a:rPr lang="en-US" dirty="0"/>
              <a:t>/</a:t>
            </a:r>
            <a:r>
              <a:rPr lang="en-US" dirty="0" err="1"/>
              <a:t>ad_se</a:t>
            </a:r>
            <a:r>
              <a:rPr lang="en-US" dirty="0"/>
              <a:t>,</a:t>
            </a:r>
          </a:p>
          <a:p>
            <a:r>
              <a:rPr lang="en-US" dirty="0"/>
              <a:t>      </a:t>
            </a:r>
            <a:r>
              <a:rPr lang="en-US" dirty="0" err="1"/>
              <a:t>brain_spinal_cord_beta</a:t>
            </a:r>
            <a:r>
              <a:rPr lang="en-US" dirty="0"/>
              <a:t>/</a:t>
            </a:r>
            <a:r>
              <a:rPr lang="en-US" dirty="0" err="1"/>
              <a:t>brain_spinal_cord_se</a:t>
            </a:r>
            <a:r>
              <a:rPr lang="en-US" dirty="0"/>
              <a:t>,</a:t>
            </a:r>
          </a:p>
          <a:p>
            <a:r>
              <a:rPr lang="en-US" dirty="0"/>
              <a:t>      </a:t>
            </a:r>
            <a:r>
              <a:rPr lang="en-US" dirty="0" err="1"/>
              <a:t>brain_cortex_beta</a:t>
            </a:r>
            <a:r>
              <a:rPr lang="en-US" dirty="0"/>
              <a:t>/</a:t>
            </a:r>
            <a:r>
              <a:rPr lang="en-US" dirty="0" err="1"/>
              <a:t>brain_cortex_se</a:t>
            </a:r>
            <a:r>
              <a:rPr lang="en-US" dirty="0"/>
              <a:t>,</a:t>
            </a:r>
          </a:p>
          <a:p>
            <a:r>
              <a:rPr lang="en-US" dirty="0"/>
              <a:t>      </a:t>
            </a:r>
            <a:r>
              <a:rPr lang="en-US" dirty="0" err="1"/>
              <a:t>pqtl_beta</a:t>
            </a:r>
            <a:r>
              <a:rPr lang="en-US" dirty="0"/>
              <a:t>/</a:t>
            </a:r>
            <a:r>
              <a:rPr lang="en-US" dirty="0" err="1"/>
              <a:t>as.numeric</a:t>
            </a:r>
            <a:r>
              <a:rPr lang="en-US" dirty="0"/>
              <a:t>(</a:t>
            </a:r>
            <a:r>
              <a:rPr lang="en-US" dirty="0" err="1"/>
              <a:t>pqtl_se</a:t>
            </a:r>
            <a:r>
              <a:rPr lang="en-US" dirty="0"/>
              <a:t>)),</a:t>
            </a:r>
          </a:p>
          <a:p>
            <a:r>
              <a:rPr lang="en-US" dirty="0"/>
              <a:t>  trait=rep(c('</a:t>
            </a:r>
            <a:r>
              <a:rPr lang="en-US" dirty="0" err="1"/>
              <a:t>AD','Spinal</a:t>
            </a:r>
            <a:r>
              <a:rPr lang="en-US" dirty="0"/>
              <a:t> cord </a:t>
            </a:r>
            <a:r>
              <a:rPr lang="en-US" dirty="0" err="1"/>
              <a:t>eQTL','Cortex</a:t>
            </a:r>
            <a:r>
              <a:rPr lang="en-US" dirty="0"/>
              <a:t> </a:t>
            </a:r>
            <a:r>
              <a:rPr lang="en-US" dirty="0" err="1"/>
              <a:t>eQTL','Cortex</a:t>
            </a:r>
            <a:r>
              <a:rPr lang="en-US" dirty="0"/>
              <a:t> pQTL'),each=</a:t>
            </a:r>
            <a:r>
              <a:rPr lang="en-US" dirty="0" err="1"/>
              <a:t>nrow</a:t>
            </a:r>
            <a:r>
              <a:rPr lang="en-US" dirty="0"/>
              <a:t>(merged))</a:t>
            </a:r>
          </a:p>
          <a:p>
            <a:r>
              <a:rPr lang="en-US" dirty="0"/>
              <a:t>) %&gt;%</a:t>
            </a:r>
          </a:p>
          <a:p>
            <a:r>
              <a:rPr lang="en-US" dirty="0"/>
              <a:t>  mutate(</a:t>
            </a:r>
            <a:r>
              <a:rPr lang="en-US" dirty="0" err="1"/>
              <a:t>pval</a:t>
            </a:r>
            <a:r>
              <a:rPr lang="en-US" dirty="0"/>
              <a:t>=</a:t>
            </a:r>
            <a:r>
              <a:rPr lang="en-US" dirty="0" err="1"/>
              <a:t>pchisq</a:t>
            </a:r>
            <a:r>
              <a:rPr lang="en-US" dirty="0"/>
              <a:t>(z^2,1,lower.tail=FALSE))</a:t>
            </a:r>
          </a:p>
          <a:p>
            <a:r>
              <a:rPr lang="en-US" dirty="0"/>
              <a:t># assign LD with lead SNPs</a:t>
            </a:r>
          </a:p>
          <a:p>
            <a:r>
              <a:rPr lang="en-US" dirty="0" err="1"/>
              <a:t>ts</a:t>
            </a:r>
            <a:r>
              <a:rPr lang="en-US" dirty="0"/>
              <a:t>=unique(</a:t>
            </a:r>
            <a:r>
              <a:rPr lang="en-US" dirty="0" err="1"/>
              <a:t>longdf$trait</a:t>
            </a:r>
            <a:r>
              <a:rPr lang="en-US" dirty="0"/>
              <a:t>)</a:t>
            </a:r>
          </a:p>
          <a:p>
            <a:r>
              <a:rPr lang="en-US" dirty="0" err="1"/>
              <a:t>rdf</a:t>
            </a:r>
            <a:r>
              <a:rPr lang="en-US" dirty="0"/>
              <a:t>=</a:t>
            </a:r>
            <a:r>
              <a:rPr lang="en-US" dirty="0" err="1"/>
              <a:t>data.frame</a:t>
            </a:r>
            <a:r>
              <a:rPr lang="en-US" dirty="0"/>
              <a:t>()</a:t>
            </a:r>
          </a:p>
          <a:p>
            <a:r>
              <a:rPr lang="en-US" dirty="0"/>
              <a:t>for(</a:t>
            </a:r>
            <a:r>
              <a:rPr lang="en-US" dirty="0" err="1"/>
              <a:t>i</a:t>
            </a:r>
            <a:r>
              <a:rPr lang="en-US" dirty="0"/>
              <a:t> in 1:length(</a:t>
            </a:r>
            <a:r>
              <a:rPr lang="en-US" dirty="0" err="1"/>
              <a:t>ts</a:t>
            </a:r>
            <a:r>
              <a:rPr lang="en-US" dirty="0"/>
              <a:t>)) {</a:t>
            </a:r>
          </a:p>
          <a:p>
            <a:r>
              <a:rPr lang="en-US" dirty="0"/>
              <a:t>  </a:t>
            </a:r>
            <a:r>
              <a:rPr lang="en-US" dirty="0" err="1"/>
              <a:t>dati</a:t>
            </a:r>
            <a:r>
              <a:rPr lang="en-US" dirty="0"/>
              <a:t>=</a:t>
            </a:r>
            <a:r>
              <a:rPr lang="en-US" dirty="0" err="1"/>
              <a:t>longdf</a:t>
            </a:r>
            <a:r>
              <a:rPr lang="en-US" dirty="0"/>
              <a:t> %&gt;% filter(trait==</a:t>
            </a:r>
            <a:r>
              <a:rPr lang="en-US" dirty="0" err="1"/>
              <a:t>ts</a:t>
            </a:r>
            <a:r>
              <a:rPr lang="en-US" dirty="0"/>
              <a:t>[</a:t>
            </a:r>
            <a:r>
              <a:rPr lang="en-US" dirty="0" err="1"/>
              <a:t>i</a:t>
            </a:r>
            <a:r>
              <a:rPr lang="en-US" dirty="0"/>
              <a:t>])</a:t>
            </a:r>
          </a:p>
          <a:p>
            <a:r>
              <a:rPr lang="en-US" dirty="0"/>
              <a:t>  </a:t>
            </a:r>
            <a:r>
              <a:rPr lang="en-US" dirty="0" err="1"/>
              <a:t>lead_ix</a:t>
            </a:r>
            <a:r>
              <a:rPr lang="en-US" dirty="0"/>
              <a:t>=</a:t>
            </a:r>
            <a:r>
              <a:rPr lang="en-US" dirty="0" err="1"/>
              <a:t>which.max</a:t>
            </a:r>
            <a:r>
              <a:rPr lang="en-US" dirty="0"/>
              <a:t>(abs(</a:t>
            </a:r>
            <a:r>
              <a:rPr lang="en-US" dirty="0" err="1"/>
              <a:t>dati$z</a:t>
            </a:r>
            <a:r>
              <a:rPr lang="en-US" dirty="0"/>
              <a:t>))</a:t>
            </a:r>
          </a:p>
          <a:p>
            <a:r>
              <a:rPr lang="en-US" dirty="0"/>
              <a:t>  </a:t>
            </a:r>
            <a:r>
              <a:rPr lang="en-US" dirty="0" err="1"/>
              <a:t>lddf</a:t>
            </a:r>
            <a:r>
              <a:rPr lang="en-US" dirty="0"/>
              <a:t>=</a:t>
            </a:r>
            <a:r>
              <a:rPr lang="en-US" dirty="0" err="1"/>
              <a:t>data.frame</a:t>
            </a:r>
            <a:r>
              <a:rPr lang="en-US" dirty="0"/>
              <a:t>(</a:t>
            </a:r>
            <a:r>
              <a:rPr lang="en-US" dirty="0" err="1"/>
              <a:t>rsid</a:t>
            </a:r>
            <a:r>
              <a:rPr lang="en-US" dirty="0"/>
              <a:t>=merged$rsid,r2=c(</a:t>
            </a:r>
            <a:r>
              <a:rPr lang="en-US" dirty="0" err="1"/>
              <a:t>ld</a:t>
            </a:r>
            <a:r>
              <a:rPr lang="en-US" dirty="0"/>
              <a:t>[,</a:t>
            </a:r>
            <a:r>
              <a:rPr lang="en-US" dirty="0" err="1"/>
              <a:t>lead_ix</a:t>
            </a:r>
            <a:r>
              <a:rPr lang="en-US" dirty="0"/>
              <a:t>])^2)</a:t>
            </a:r>
          </a:p>
          <a:p>
            <a:r>
              <a:rPr lang="en-US" dirty="0"/>
              <a:t>  </a:t>
            </a:r>
            <a:r>
              <a:rPr lang="en-US" dirty="0" err="1"/>
              <a:t>dati</a:t>
            </a:r>
            <a:r>
              <a:rPr lang="en-US" dirty="0"/>
              <a:t>=</a:t>
            </a:r>
            <a:r>
              <a:rPr lang="en-US" dirty="0" err="1"/>
              <a:t>left_join</a:t>
            </a:r>
            <a:r>
              <a:rPr lang="en-US" dirty="0"/>
              <a:t>(</a:t>
            </a:r>
            <a:r>
              <a:rPr lang="en-US" dirty="0" err="1"/>
              <a:t>dati,lddf,by</a:t>
            </a:r>
            <a:r>
              <a:rPr lang="en-US" dirty="0"/>
              <a:t>='</a:t>
            </a:r>
            <a:r>
              <a:rPr lang="en-US" dirty="0" err="1"/>
              <a:t>rsid</a:t>
            </a:r>
            <a:r>
              <a:rPr lang="en-US" dirty="0"/>
              <a:t>')</a:t>
            </a:r>
          </a:p>
          <a:p>
            <a:r>
              <a:rPr lang="en-US" dirty="0"/>
              <a:t>  </a:t>
            </a:r>
            <a:r>
              <a:rPr lang="en-US" dirty="0" err="1"/>
              <a:t>rdf</a:t>
            </a:r>
            <a:r>
              <a:rPr lang="en-US" dirty="0"/>
              <a:t>=</a:t>
            </a:r>
            <a:r>
              <a:rPr lang="en-US" dirty="0" err="1"/>
              <a:t>rbind</a:t>
            </a:r>
            <a:r>
              <a:rPr lang="en-US" dirty="0"/>
              <a:t>(</a:t>
            </a:r>
            <a:r>
              <a:rPr lang="en-US" dirty="0" err="1"/>
              <a:t>rdf,dati</a:t>
            </a:r>
            <a:r>
              <a:rPr lang="en-US" dirty="0"/>
              <a:t>)</a:t>
            </a:r>
          </a:p>
          <a:p>
            <a:r>
              <a:rPr lang="en-US" dirty="0"/>
              <a:t>}</a:t>
            </a:r>
          </a:p>
          <a:p>
            <a:r>
              <a:rPr lang="en-US" dirty="0" err="1"/>
              <a:t>longdf</a:t>
            </a:r>
            <a:r>
              <a:rPr lang="en-US" dirty="0"/>
              <a:t>=</a:t>
            </a:r>
            <a:r>
              <a:rPr lang="en-US" dirty="0" err="1"/>
              <a:t>rdf;rm</a:t>
            </a:r>
            <a:r>
              <a:rPr lang="en-US" dirty="0"/>
              <a:t>(</a:t>
            </a:r>
            <a:r>
              <a:rPr lang="en-US" dirty="0" err="1"/>
              <a:t>rdf</a:t>
            </a:r>
            <a:r>
              <a:rPr lang="en-US" dirty="0"/>
              <a:t>)</a:t>
            </a:r>
          </a:p>
          <a:p>
            <a:r>
              <a:rPr lang="en-US" dirty="0"/>
              <a:t>ntrk1_finemaps=c('rs61816272','rs3765787','rs1758186','rs928392','rs10157555')</a:t>
            </a:r>
          </a:p>
          <a:p>
            <a:r>
              <a:rPr lang="en-US" dirty="0" err="1"/>
              <a:t>longdf</a:t>
            </a:r>
            <a:r>
              <a:rPr lang="en-US" dirty="0"/>
              <a:t> %&gt;%</a:t>
            </a:r>
          </a:p>
          <a:p>
            <a:r>
              <a:rPr lang="en-US" dirty="0"/>
              <a:t>  </a:t>
            </a:r>
            <a:r>
              <a:rPr lang="en-US" dirty="0" err="1"/>
              <a:t>na.omit</a:t>
            </a:r>
            <a:r>
              <a:rPr lang="en-US" dirty="0"/>
              <a:t>() %&gt;%</a:t>
            </a:r>
          </a:p>
          <a:p>
            <a:r>
              <a:rPr lang="en-US" dirty="0"/>
              <a:t>  </a:t>
            </a:r>
            <a:r>
              <a:rPr lang="en-US" dirty="0" err="1"/>
              <a:t>ggplot</a:t>
            </a:r>
            <a:r>
              <a:rPr lang="en-US" dirty="0"/>
              <a:t>(</a:t>
            </a:r>
            <a:r>
              <a:rPr lang="en-US" dirty="0" err="1"/>
              <a:t>aes</a:t>
            </a:r>
            <a:r>
              <a:rPr lang="en-US" dirty="0"/>
              <a:t>(position/1e6,-log10(</a:t>
            </a:r>
            <a:r>
              <a:rPr lang="en-US" dirty="0" err="1"/>
              <a:t>pval</a:t>
            </a:r>
            <a:r>
              <a:rPr lang="en-US" dirty="0"/>
              <a:t>),color=r2)) +</a:t>
            </a:r>
          </a:p>
          <a:p>
            <a:r>
              <a:rPr lang="en-US" dirty="0"/>
              <a:t>  annotate('</a:t>
            </a:r>
            <a:r>
              <a:rPr lang="en-US" dirty="0" err="1"/>
              <a:t>rect</a:t>
            </a:r>
            <a:r>
              <a:rPr lang="en-US" dirty="0"/>
              <a:t>',</a:t>
            </a:r>
            <a:r>
              <a:rPr lang="en-US" dirty="0" err="1"/>
              <a:t>xmin</a:t>
            </a:r>
            <a:r>
              <a:rPr lang="en-US" dirty="0"/>
              <a:t>=156785432/1e6,xmax=156851642/1e6,ymin=-</a:t>
            </a:r>
            <a:r>
              <a:rPr lang="en-US" dirty="0" err="1"/>
              <a:t>Inf,ymax</a:t>
            </a:r>
            <a:r>
              <a:rPr lang="en-US" dirty="0"/>
              <a:t>=</a:t>
            </a:r>
            <a:r>
              <a:rPr lang="en-US" dirty="0" err="1"/>
              <a:t>Inf,fill</a:t>
            </a:r>
            <a:r>
              <a:rPr lang="en-US" dirty="0"/>
              <a:t>='gold') +</a:t>
            </a:r>
          </a:p>
          <a:p>
            <a:r>
              <a:rPr lang="en-US" dirty="0"/>
              <a:t>  </a:t>
            </a:r>
            <a:r>
              <a:rPr lang="en-US" dirty="0" err="1"/>
              <a:t>geom_point</a:t>
            </a:r>
            <a:r>
              <a:rPr lang="en-US" dirty="0"/>
              <a:t>() +</a:t>
            </a:r>
          </a:p>
          <a:p>
            <a:r>
              <a:rPr lang="en-US" dirty="0"/>
              <a:t>  </a:t>
            </a:r>
            <a:r>
              <a:rPr lang="en-US" dirty="0" err="1"/>
              <a:t>facet_wrap</a:t>
            </a:r>
            <a:r>
              <a:rPr lang="en-US" dirty="0"/>
              <a:t>(~</a:t>
            </a:r>
            <a:r>
              <a:rPr lang="en-US" dirty="0" err="1"/>
              <a:t>trait,nrow</a:t>
            </a:r>
            <a:r>
              <a:rPr lang="en-US" dirty="0"/>
              <a:t>=4,scales='</a:t>
            </a:r>
            <a:r>
              <a:rPr lang="en-US" dirty="0" err="1"/>
              <a:t>free_x</a:t>
            </a:r>
            <a:r>
              <a:rPr lang="en-US" dirty="0"/>
              <a:t>') +</a:t>
            </a:r>
          </a:p>
          <a:p>
            <a:r>
              <a:rPr lang="en-US" dirty="0"/>
              <a:t>  scale_color_steps2(expression(r^2),</a:t>
            </a:r>
          </a:p>
          <a:p>
            <a:r>
              <a:rPr lang="en-US" dirty="0"/>
              <a:t>                     low='</a:t>
            </a:r>
            <a:r>
              <a:rPr lang="en-US" dirty="0" err="1"/>
              <a:t>blue',mid</a:t>
            </a:r>
            <a:r>
              <a:rPr lang="en-US" dirty="0"/>
              <a:t>='</a:t>
            </a:r>
            <a:r>
              <a:rPr lang="en-US" dirty="0" err="1"/>
              <a:t>green',high</a:t>
            </a:r>
            <a:r>
              <a:rPr lang="en-US" dirty="0"/>
              <a:t>='red',</a:t>
            </a:r>
          </a:p>
          <a:p>
            <a:r>
              <a:rPr lang="en-US" dirty="0"/>
              <a:t>                     breaks=(0:4)/4,midpoint=0.5) +</a:t>
            </a:r>
          </a:p>
          <a:p>
            <a:r>
              <a:rPr lang="en-US" dirty="0"/>
              <a:t>  </a:t>
            </a:r>
            <a:r>
              <a:rPr lang="en-US" dirty="0" err="1"/>
              <a:t>theme_bw</a:t>
            </a:r>
            <a:r>
              <a:rPr lang="en-US" dirty="0"/>
              <a:t>() +</a:t>
            </a:r>
          </a:p>
          <a:p>
            <a:r>
              <a:rPr lang="en-US" dirty="0"/>
              <a:t>  </a:t>
            </a:r>
            <a:r>
              <a:rPr lang="en-US" dirty="0" err="1"/>
              <a:t>geom_hline</a:t>
            </a:r>
            <a:r>
              <a:rPr lang="en-US" dirty="0"/>
              <a:t>(</a:t>
            </a:r>
            <a:r>
              <a:rPr lang="en-US" dirty="0" err="1"/>
              <a:t>yintercept</a:t>
            </a:r>
            <a:r>
              <a:rPr lang="en-US" dirty="0"/>
              <a:t>=-log10(5e-8),</a:t>
            </a:r>
            <a:r>
              <a:rPr lang="en-US" dirty="0" err="1"/>
              <a:t>linetype</a:t>
            </a:r>
            <a:r>
              <a:rPr lang="en-US" dirty="0"/>
              <a:t>='dashed') +</a:t>
            </a:r>
          </a:p>
          <a:p>
            <a:r>
              <a:rPr lang="en-US" dirty="0"/>
              <a:t>  theme(</a:t>
            </a:r>
            <a:r>
              <a:rPr lang="en-US" dirty="0" err="1"/>
              <a:t>panel.border</a:t>
            </a:r>
            <a:r>
              <a:rPr lang="en-US" dirty="0"/>
              <a:t>=</a:t>
            </a:r>
            <a:r>
              <a:rPr lang="en-US" dirty="0" err="1"/>
              <a:t>element_rect</a:t>
            </a:r>
            <a:r>
              <a:rPr lang="en-US" dirty="0"/>
              <a:t>(color='</a:t>
            </a:r>
            <a:r>
              <a:rPr lang="en-US" dirty="0" err="1"/>
              <a:t>black',fill</a:t>
            </a:r>
            <a:r>
              <a:rPr lang="en-US" dirty="0"/>
              <a:t>=</a:t>
            </a:r>
            <a:r>
              <a:rPr lang="en-US" dirty="0" err="1"/>
              <a:t>NA,linewidth</a:t>
            </a:r>
            <a:r>
              <a:rPr lang="en-US" dirty="0"/>
              <a:t>=1)) +</a:t>
            </a:r>
          </a:p>
          <a:p>
            <a:r>
              <a:rPr lang="en-US" dirty="0"/>
              <a:t>  labs(x='Chromosome 8 (Mb)',y=expression('-log'[10]*'(P-value)')) +</a:t>
            </a:r>
          </a:p>
          <a:p>
            <a:r>
              <a:rPr lang="en-US" dirty="0"/>
              <a:t>  </a:t>
            </a:r>
            <a:r>
              <a:rPr lang="en-US" dirty="0" err="1"/>
              <a:t>geom_text_repel</a:t>
            </a:r>
            <a:r>
              <a:rPr lang="en-US" dirty="0"/>
              <a:t>(</a:t>
            </a:r>
            <a:r>
              <a:rPr lang="en-US" dirty="0" err="1"/>
              <a:t>aes</a:t>
            </a:r>
            <a:r>
              <a:rPr lang="en-US" dirty="0"/>
              <a:t>(position/1e6,-log10(</a:t>
            </a:r>
            <a:r>
              <a:rPr lang="en-US" dirty="0" err="1"/>
              <a:t>pval</a:t>
            </a:r>
            <a:r>
              <a:rPr lang="en-US" dirty="0"/>
              <a:t>),label=</a:t>
            </a:r>
            <a:r>
              <a:rPr lang="en-US" dirty="0" err="1"/>
              <a:t>rsid</a:t>
            </a:r>
            <a:r>
              <a:rPr lang="en-US" dirty="0"/>
              <a:t>),</a:t>
            </a:r>
          </a:p>
          <a:p>
            <a:r>
              <a:rPr lang="en-US" dirty="0"/>
              <a:t>                  data=</a:t>
            </a:r>
            <a:r>
              <a:rPr lang="en-US" dirty="0" err="1"/>
              <a:t>longdf</a:t>
            </a:r>
            <a:r>
              <a:rPr lang="en-US" dirty="0"/>
              <a:t> %&gt;%</a:t>
            </a:r>
          </a:p>
          <a:p>
            <a:r>
              <a:rPr lang="en-US" dirty="0"/>
              <a:t>                    filter(</a:t>
            </a:r>
            <a:r>
              <a:rPr lang="en-US" dirty="0" err="1"/>
              <a:t>rsid</a:t>
            </a:r>
            <a:r>
              <a:rPr lang="en-US" dirty="0"/>
              <a:t> %in% ntrk1_finemaps,trait=='AD'),</a:t>
            </a:r>
          </a:p>
          <a:p>
            <a:r>
              <a:rPr lang="en-US" dirty="0"/>
              <a:t>                  color='black',</a:t>
            </a:r>
          </a:p>
          <a:p>
            <a:r>
              <a:rPr lang="en-US" dirty="0"/>
              <a:t>                  # </a:t>
            </a:r>
            <a:r>
              <a:rPr lang="en-US" dirty="0" err="1"/>
              <a:t>nudge_x</a:t>
            </a:r>
            <a:r>
              <a:rPr lang="en-US" dirty="0"/>
              <a:t>=.15,</a:t>
            </a:r>
          </a:p>
          <a:p>
            <a:r>
              <a:rPr lang="en-US" dirty="0"/>
              <a:t>                  # </a:t>
            </a:r>
            <a:r>
              <a:rPr lang="en-US" dirty="0" err="1"/>
              <a:t>xlim</a:t>
            </a:r>
            <a:r>
              <a:rPr lang="en-US" dirty="0"/>
              <a:t>=c(93.3,93.9),</a:t>
            </a:r>
          </a:p>
          <a:p>
            <a:r>
              <a:rPr lang="en-US" dirty="0"/>
              <a:t>                  # </a:t>
            </a:r>
            <a:r>
              <a:rPr lang="en-US" dirty="0" err="1"/>
              <a:t>ylim</a:t>
            </a:r>
            <a:r>
              <a:rPr lang="en-US" dirty="0"/>
              <a:t>=c(3,8),</a:t>
            </a:r>
          </a:p>
          <a:p>
            <a:r>
              <a:rPr lang="en-US" dirty="0"/>
              <a:t>                  </a:t>
            </a:r>
            <a:r>
              <a:rPr lang="en-US" dirty="0" err="1"/>
              <a:t>box.padding</a:t>
            </a:r>
            <a:r>
              <a:rPr lang="en-US" dirty="0"/>
              <a:t>=0.5,</a:t>
            </a:r>
          </a:p>
          <a:p>
            <a:r>
              <a:rPr lang="en-US" dirty="0"/>
              <a:t>                  </a:t>
            </a:r>
            <a:r>
              <a:rPr lang="en-US" dirty="0" err="1"/>
              <a:t>nudge_y</a:t>
            </a:r>
            <a:r>
              <a:rPr lang="en-US" dirty="0"/>
              <a:t>=1,</a:t>
            </a:r>
          </a:p>
          <a:p>
            <a:r>
              <a:rPr lang="en-US" dirty="0"/>
              <a:t>                  force=50,</a:t>
            </a:r>
          </a:p>
          <a:p>
            <a:r>
              <a:rPr lang="en-US" dirty="0"/>
              <a:t>                  </a:t>
            </a:r>
            <a:r>
              <a:rPr lang="en-US" dirty="0" err="1"/>
              <a:t>segment.curvature</a:t>
            </a:r>
            <a:r>
              <a:rPr lang="en-US" dirty="0"/>
              <a:t>=0.2,</a:t>
            </a:r>
          </a:p>
          <a:p>
            <a:r>
              <a:rPr lang="en-US" dirty="0"/>
              <a:t>                  </a:t>
            </a:r>
            <a:r>
              <a:rPr lang="en-US" dirty="0" err="1"/>
              <a:t>segment.ncp</a:t>
            </a:r>
            <a:r>
              <a:rPr lang="en-US" dirty="0"/>
              <a:t>=1,</a:t>
            </a:r>
          </a:p>
          <a:p>
            <a:r>
              <a:rPr lang="en-US" dirty="0"/>
              <a:t>                  </a:t>
            </a:r>
            <a:r>
              <a:rPr lang="en-US" dirty="0" err="1"/>
              <a:t>segment.angle</a:t>
            </a:r>
            <a:r>
              <a:rPr lang="en-US" dirty="0"/>
              <a:t>=-90) +</a:t>
            </a:r>
          </a:p>
          <a:p>
            <a:r>
              <a:rPr lang="en-US" dirty="0"/>
              <a:t>  theme(</a:t>
            </a:r>
            <a:r>
              <a:rPr lang="en-US" dirty="0" err="1"/>
              <a:t>legend.position</a:t>
            </a:r>
            <a:r>
              <a:rPr lang="en-US" dirty="0"/>
              <a:t>='none',</a:t>
            </a:r>
          </a:p>
          <a:p>
            <a:r>
              <a:rPr lang="en-US" dirty="0"/>
              <a:t>        </a:t>
            </a:r>
            <a:r>
              <a:rPr lang="en-US" dirty="0" err="1"/>
              <a:t>legend.position.inside</a:t>
            </a:r>
            <a:r>
              <a:rPr lang="en-US" dirty="0"/>
              <a:t>=c(0.15,0.7),</a:t>
            </a:r>
          </a:p>
          <a:p>
            <a:r>
              <a:rPr lang="en-US" dirty="0"/>
              <a:t>        </a:t>
            </a:r>
            <a:r>
              <a:rPr lang="en-US" dirty="0" err="1"/>
              <a:t>legend.box.background</a:t>
            </a:r>
            <a:r>
              <a:rPr lang="en-US" dirty="0"/>
              <a:t> = </a:t>
            </a:r>
            <a:r>
              <a:rPr lang="en-US" dirty="0" err="1"/>
              <a:t>element_rect</a:t>
            </a:r>
            <a:r>
              <a:rPr lang="en-US" dirty="0"/>
              <a:t>(</a:t>
            </a:r>
            <a:r>
              <a:rPr lang="en-US" dirty="0" err="1"/>
              <a:t>colour</a:t>
            </a:r>
            <a:r>
              <a:rPr lang="en-US" dirty="0"/>
              <a:t> = "black"),</a:t>
            </a:r>
          </a:p>
          <a:p>
            <a:r>
              <a:rPr lang="en-US" dirty="0"/>
              <a:t>        </a:t>
            </a:r>
            <a:r>
              <a:rPr lang="en-US" dirty="0" err="1"/>
              <a:t>strip.background</a:t>
            </a:r>
            <a:r>
              <a:rPr lang="en-US" dirty="0"/>
              <a:t> =</a:t>
            </a:r>
            <a:r>
              <a:rPr lang="en-US" dirty="0" err="1"/>
              <a:t>element_rect</a:t>
            </a:r>
            <a:r>
              <a:rPr lang="en-US" dirty="0"/>
              <a:t>(fill="beige"))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9081E0-5469-4B47-B861-22FBED340C0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9101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A8D92B-32C3-F49F-C678-6523F536B6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516FE2-5C0A-4D5A-89BC-17E6B687C2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ADC2CD-7710-DC82-CBCD-776505F8E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4DF50-1C7B-2043-96B4-7A512974FB74}" type="datetimeFigureOut">
              <a:rPr lang="en-US" smtClean="0"/>
              <a:t>10/4/24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76A97A-9BCD-58F0-649C-F99A35192E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96F020-E6E9-E93B-6787-4AF53723A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B563E-8BE4-8944-9F34-A52A969B28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67546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3893661-15C7-09B3-61CD-FAC8E83DA8FF}"/>
              </a:ext>
            </a:extLst>
          </p:cNvPr>
          <p:cNvSpPr/>
          <p:nvPr userDrawn="1"/>
        </p:nvSpPr>
        <p:spPr>
          <a:xfrm>
            <a:off x="91440" y="707136"/>
            <a:ext cx="8519160" cy="607059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84E3E7B-F320-1360-A38F-1B8ABDEDC073}"/>
              </a:ext>
            </a:extLst>
          </p:cNvPr>
          <p:cNvSpPr/>
          <p:nvPr userDrawn="1"/>
        </p:nvSpPr>
        <p:spPr>
          <a:xfrm>
            <a:off x="8717280" y="707136"/>
            <a:ext cx="3383280" cy="607059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7365C3-5EC9-35E9-2543-74F6E89CF7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" y="80273"/>
            <a:ext cx="8519160" cy="493774"/>
          </a:xfrm>
        </p:spPr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ABD04C-DABB-CD55-3B72-2D71A96331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408" y="829056"/>
            <a:ext cx="4075176" cy="58155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A2E1CE7-FD94-B4D9-E1DF-DAF8F33B3B34}"/>
              </a:ext>
            </a:extLst>
          </p:cNvPr>
          <p:cNvSpPr txBox="1">
            <a:spLocks/>
          </p:cNvSpPr>
          <p:nvPr userDrawn="1"/>
        </p:nvSpPr>
        <p:spPr>
          <a:xfrm>
            <a:off x="8717280" y="80273"/>
            <a:ext cx="6230112" cy="4937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65904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3893661-15C7-09B3-61CD-FAC8E83DA8FF}"/>
              </a:ext>
            </a:extLst>
          </p:cNvPr>
          <p:cNvSpPr/>
          <p:nvPr userDrawn="1"/>
        </p:nvSpPr>
        <p:spPr>
          <a:xfrm>
            <a:off x="91440" y="707136"/>
            <a:ext cx="12003024" cy="6070592"/>
          </a:xfrm>
          <a:prstGeom prst="rect">
            <a:avLst/>
          </a:prstGeom>
          <a:solidFill>
            <a:schemeClr val="bg1">
              <a:lumMod val="85000"/>
              <a:alpha val="50196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7365C3-5EC9-35E9-2543-74F6E89CF7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" y="80273"/>
            <a:ext cx="8519160" cy="493774"/>
          </a:xfrm>
        </p:spPr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ABD04C-DABB-CD55-3B72-2D71A96331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408" y="829056"/>
            <a:ext cx="4075176" cy="58155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00197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6256B-5A8C-1737-361B-C2FA25A7C8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7FE7DB-2664-D53E-3343-31F91ACBBB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58F014-1785-4793-E9A1-F6F0280F1A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4DF50-1C7B-2043-96B4-7A512974FB74}" type="datetimeFigureOut">
              <a:rPr lang="en-US" smtClean="0"/>
              <a:t>10/4/24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02BA08-92FF-D39F-1D70-00AE41A29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BA013D-900A-05E3-5EB8-7D570C8DAE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B563E-8BE4-8944-9F34-A52A969B28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34742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B271754-C467-B354-7434-8A251AAF2A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AB45F0-E585-EFCD-990B-8C7745B74B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C11091-DDDD-63C1-04EE-C354E80E0B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6B4DF50-1C7B-2043-96B4-7A512974FB74}" type="datetimeFigureOut">
              <a:rPr lang="en-US" smtClean="0"/>
              <a:t>10/4/24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F99C05-2815-2E44-CFE4-ED91C05885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B1E0E6-2D90-580A-1090-775A6F1030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5AB563E-8BE4-8944-9F34-A52A969B28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3431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3.emf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2.em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emf"/><Relationship Id="rId11" Type="http://schemas.openxmlformats.org/officeDocument/2006/relationships/image" Target="../media/image9.svg"/><Relationship Id="rId5" Type="http://schemas.openxmlformats.org/officeDocument/2006/relationships/image" Target="../media/image3.sv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svg"/><Relationship Id="rId1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emf"/><Relationship Id="rId13" Type="http://schemas.openxmlformats.org/officeDocument/2006/relationships/image" Target="../media/image24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emf"/><Relationship Id="rId4" Type="http://schemas.openxmlformats.org/officeDocument/2006/relationships/image" Target="../media/image15.png"/><Relationship Id="rId9" Type="http://schemas.openxmlformats.org/officeDocument/2006/relationships/image" Target="../media/image20.emf"/><Relationship Id="rId1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63ECF98-0EA8-0B6D-58F8-F27B9C3E70B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0584" y="55560"/>
            <a:ext cx="7312152" cy="6478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000000"/>
                </a:solidFill>
                <a:latin typeface="Helvetica" pitchFamily="2" charset="0"/>
              </a:rPr>
              <a:t>Set</a:t>
            </a:r>
            <a:r>
              <a:rPr lang="en-US" sz="2000" b="1" dirty="0">
                <a:solidFill>
                  <a:srgbClr val="000000"/>
                </a:solidFill>
                <a:effectLst/>
                <a:latin typeface="Helvetica" pitchFamily="2" charset="0"/>
              </a:rPr>
              <a:t>-based association testing integrating </a:t>
            </a:r>
            <a:r>
              <a:rPr lang="en-US" sz="2000" b="1" dirty="0" err="1">
                <a:solidFill>
                  <a:srgbClr val="000000"/>
                </a:solidFill>
                <a:effectLst/>
                <a:latin typeface="Helvetica" pitchFamily="2" charset="0"/>
              </a:rPr>
              <a:t>xQTLs</a:t>
            </a:r>
            <a:r>
              <a:rPr lang="en-US" sz="2000" b="1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en-US" sz="2000" b="1" dirty="0">
                <a:solidFill>
                  <a:srgbClr val="000000"/>
                </a:solidFill>
                <a:latin typeface="Helvetica" pitchFamily="2" charset="0"/>
              </a:rPr>
              <a:t>improves druggable gene discovery in Alzheimer’s disease</a:t>
            </a:r>
            <a:endParaRPr lang="en-US" sz="2000" b="1" dirty="0">
              <a:solidFill>
                <a:srgbClr val="000000"/>
              </a:solidFill>
              <a:effectLst/>
              <a:latin typeface="Helvetica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F03262-0961-33DD-7307-6E0F71D31EA9}"/>
              </a:ext>
            </a:extLst>
          </p:cNvPr>
          <p:cNvSpPr txBox="1"/>
          <p:nvPr/>
        </p:nvSpPr>
        <p:spPr>
          <a:xfrm>
            <a:off x="8222580" y="10163"/>
            <a:ext cx="39694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/>
              <a:t>Noah </a:t>
            </a:r>
            <a:r>
              <a:rPr lang="en-US" sz="1200" dirty="0" err="1"/>
              <a:t>Lorincz-Comi</a:t>
            </a:r>
            <a:r>
              <a:rPr lang="en-US" sz="1200" dirty="0"/>
              <a:t> &amp; </a:t>
            </a:r>
            <a:r>
              <a:rPr lang="en-US" sz="1200" dirty="0" err="1"/>
              <a:t>Feixiong</a:t>
            </a:r>
            <a:r>
              <a:rPr lang="en-US" sz="1200" dirty="0"/>
              <a:t> Cheng (U01AG073323)</a:t>
            </a:r>
          </a:p>
          <a:p>
            <a:pPr algn="r"/>
            <a:r>
              <a:rPr lang="en-US" sz="1200" dirty="0"/>
              <a:t>Genomic Medicine Institute, Cleveland Clinic Foundation</a:t>
            </a:r>
          </a:p>
          <a:p>
            <a:pPr algn="r"/>
            <a:r>
              <a:rPr lang="en-US" sz="1200" dirty="0"/>
              <a:t>October 15th, 2024</a:t>
            </a:r>
          </a:p>
        </p:txBody>
      </p: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7F62A881-7F74-4ED8-2792-3BF05C9A74B4}"/>
              </a:ext>
            </a:extLst>
          </p:cNvPr>
          <p:cNvGrpSpPr/>
          <p:nvPr/>
        </p:nvGrpSpPr>
        <p:grpSpPr>
          <a:xfrm>
            <a:off x="291947" y="949950"/>
            <a:ext cx="4096122" cy="3356477"/>
            <a:chOff x="291947" y="949950"/>
            <a:chExt cx="4096122" cy="3356477"/>
          </a:xfrm>
        </p:grpSpPr>
        <p:grpSp>
          <p:nvGrpSpPr>
            <p:cNvPr id="314" name="Group 313">
              <a:extLst>
                <a:ext uri="{FF2B5EF4-FFF2-40B4-BE49-F238E27FC236}">
                  <a16:creationId xmlns:a16="http://schemas.microsoft.com/office/drawing/2014/main" id="{8F13FB00-D091-5A6C-6E4D-47F8A36AEE7B}"/>
                </a:ext>
              </a:extLst>
            </p:cNvPr>
            <p:cNvGrpSpPr/>
            <p:nvPr/>
          </p:nvGrpSpPr>
          <p:grpSpPr>
            <a:xfrm>
              <a:off x="630887" y="949950"/>
              <a:ext cx="3757182" cy="2101873"/>
              <a:chOff x="630887" y="949950"/>
              <a:chExt cx="3757182" cy="2101873"/>
            </a:xfrm>
          </p:grpSpPr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52438F94-BC6D-37C3-895D-E6C4D40A6D45}"/>
                  </a:ext>
                </a:extLst>
              </p:cNvPr>
              <p:cNvSpPr txBox="1"/>
              <p:nvPr/>
            </p:nvSpPr>
            <p:spPr>
              <a:xfrm>
                <a:off x="630887" y="949950"/>
                <a:ext cx="37571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SNP set association testing (</a:t>
                </a:r>
                <a:r>
                  <a:rPr lang="en-US" b="1" dirty="0" err="1"/>
                  <a:t>GenT</a:t>
                </a:r>
                <a:r>
                  <a:rPr lang="en-US" b="1" dirty="0"/>
                  <a:t>)</a:t>
                </a:r>
              </a:p>
            </p:txBody>
          </p:sp>
          <p:grpSp>
            <p:nvGrpSpPr>
              <p:cNvPr id="165" name="Group 164">
                <a:extLst>
                  <a:ext uri="{FF2B5EF4-FFF2-40B4-BE49-F238E27FC236}">
                    <a16:creationId xmlns:a16="http://schemas.microsoft.com/office/drawing/2014/main" id="{CBD04AB7-6D68-EBF2-6354-D37B04EC6499}"/>
                  </a:ext>
                </a:extLst>
              </p:cNvPr>
              <p:cNvGrpSpPr/>
              <p:nvPr/>
            </p:nvGrpSpPr>
            <p:grpSpPr>
              <a:xfrm>
                <a:off x="686158" y="1385026"/>
                <a:ext cx="3406106" cy="1666797"/>
                <a:chOff x="350554" y="1783170"/>
                <a:chExt cx="3406106" cy="1666797"/>
              </a:xfrm>
            </p:grpSpPr>
            <p:grpSp>
              <p:nvGrpSpPr>
                <p:cNvPr id="7" name="Group 6">
                  <a:extLst>
                    <a:ext uri="{FF2B5EF4-FFF2-40B4-BE49-F238E27FC236}">
                      <a16:creationId xmlns:a16="http://schemas.microsoft.com/office/drawing/2014/main" id="{C752F107-B50D-2525-3D48-1E6CADE7ED26}"/>
                    </a:ext>
                  </a:extLst>
                </p:cNvPr>
                <p:cNvGrpSpPr/>
                <p:nvPr/>
              </p:nvGrpSpPr>
              <p:grpSpPr>
                <a:xfrm>
                  <a:off x="463832" y="2744547"/>
                  <a:ext cx="3191115" cy="187308"/>
                  <a:chOff x="827275" y="4624504"/>
                  <a:chExt cx="3191115" cy="187308"/>
                </a:xfrm>
              </p:grpSpPr>
              <p:cxnSp>
                <p:nvCxnSpPr>
                  <p:cNvPr id="93" name="Straight Connector 92">
                    <a:extLst>
                      <a:ext uri="{FF2B5EF4-FFF2-40B4-BE49-F238E27FC236}">
                        <a16:creationId xmlns:a16="http://schemas.microsoft.com/office/drawing/2014/main" id="{B32B9056-42D0-9DB4-4CE6-2A80EA22D34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892181" y="4628932"/>
                    <a:ext cx="0" cy="182880"/>
                  </a:xfrm>
                  <a:prstGeom prst="line">
                    <a:avLst/>
                  </a:prstGeom>
                  <a:ln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4" name="Straight Connector 93">
                    <a:extLst>
                      <a:ext uri="{FF2B5EF4-FFF2-40B4-BE49-F238E27FC236}">
                        <a16:creationId xmlns:a16="http://schemas.microsoft.com/office/drawing/2014/main" id="{1176367F-B3E4-D2D0-177A-56FC757AE02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992028" y="4628932"/>
                    <a:ext cx="0" cy="182880"/>
                  </a:xfrm>
                  <a:prstGeom prst="line">
                    <a:avLst/>
                  </a:prstGeom>
                  <a:ln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5" name="Straight Connector 94">
                    <a:extLst>
                      <a:ext uri="{FF2B5EF4-FFF2-40B4-BE49-F238E27FC236}">
                        <a16:creationId xmlns:a16="http://schemas.microsoft.com/office/drawing/2014/main" id="{32E284D8-BEDA-D850-74D9-79164756A93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086622" y="4628931"/>
                    <a:ext cx="0" cy="182880"/>
                  </a:xfrm>
                  <a:prstGeom prst="line">
                    <a:avLst/>
                  </a:prstGeom>
                  <a:ln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6" name="Straight Connector 95">
                    <a:extLst>
                      <a:ext uri="{FF2B5EF4-FFF2-40B4-BE49-F238E27FC236}">
                        <a16:creationId xmlns:a16="http://schemas.microsoft.com/office/drawing/2014/main" id="{D2B1659C-3616-BC68-3AD1-E3FED26139A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175960" y="4628932"/>
                    <a:ext cx="0" cy="182880"/>
                  </a:xfrm>
                  <a:prstGeom prst="line">
                    <a:avLst/>
                  </a:prstGeom>
                  <a:ln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7" name="Straight Connector 96">
                    <a:extLst>
                      <a:ext uri="{FF2B5EF4-FFF2-40B4-BE49-F238E27FC236}">
                        <a16:creationId xmlns:a16="http://schemas.microsoft.com/office/drawing/2014/main" id="{C4DB94E6-06D3-F7DF-0947-375E2CE5C02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275807" y="4628932"/>
                    <a:ext cx="0" cy="182880"/>
                  </a:xfrm>
                  <a:prstGeom prst="line">
                    <a:avLst/>
                  </a:prstGeom>
                  <a:ln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8" name="Straight Connector 97">
                    <a:extLst>
                      <a:ext uri="{FF2B5EF4-FFF2-40B4-BE49-F238E27FC236}">
                        <a16:creationId xmlns:a16="http://schemas.microsoft.com/office/drawing/2014/main" id="{F2B0CB03-FB41-B565-F2E7-37CC11DB16D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370401" y="4628931"/>
                    <a:ext cx="0" cy="182880"/>
                  </a:xfrm>
                  <a:prstGeom prst="line">
                    <a:avLst/>
                  </a:prstGeom>
                  <a:ln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9" name="Straight Connector 98">
                    <a:extLst>
                      <a:ext uri="{FF2B5EF4-FFF2-40B4-BE49-F238E27FC236}">
                        <a16:creationId xmlns:a16="http://schemas.microsoft.com/office/drawing/2014/main" id="{8C4DF342-B5DD-4B52-968D-B4988622693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459739" y="4628932"/>
                    <a:ext cx="0" cy="182880"/>
                  </a:xfrm>
                  <a:prstGeom prst="line">
                    <a:avLst/>
                  </a:prstGeom>
                  <a:ln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0" name="Straight Connector 99">
                    <a:extLst>
                      <a:ext uri="{FF2B5EF4-FFF2-40B4-BE49-F238E27FC236}">
                        <a16:creationId xmlns:a16="http://schemas.microsoft.com/office/drawing/2014/main" id="{641A6751-2C42-ABD0-C735-50742E80F98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559586" y="4628932"/>
                    <a:ext cx="0" cy="182880"/>
                  </a:xfrm>
                  <a:prstGeom prst="line">
                    <a:avLst/>
                  </a:prstGeom>
                  <a:ln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1" name="Straight Connector 100">
                    <a:extLst>
                      <a:ext uri="{FF2B5EF4-FFF2-40B4-BE49-F238E27FC236}">
                        <a16:creationId xmlns:a16="http://schemas.microsoft.com/office/drawing/2014/main" id="{E1E7226C-1DB5-EA25-BA91-206DA1CA97C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654180" y="4628931"/>
                    <a:ext cx="0" cy="182880"/>
                  </a:xfrm>
                  <a:prstGeom prst="line">
                    <a:avLst/>
                  </a:prstGeom>
                  <a:ln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2" name="Straight Connector 101">
                    <a:extLst>
                      <a:ext uri="{FF2B5EF4-FFF2-40B4-BE49-F238E27FC236}">
                        <a16:creationId xmlns:a16="http://schemas.microsoft.com/office/drawing/2014/main" id="{E451D701-C578-5BE3-5094-903B0B2A65E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743518" y="4628932"/>
                    <a:ext cx="0" cy="182880"/>
                  </a:xfrm>
                  <a:prstGeom prst="line">
                    <a:avLst/>
                  </a:prstGeom>
                  <a:ln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3" name="Straight Connector 102">
                    <a:extLst>
                      <a:ext uri="{FF2B5EF4-FFF2-40B4-BE49-F238E27FC236}">
                        <a16:creationId xmlns:a16="http://schemas.microsoft.com/office/drawing/2014/main" id="{181A26B9-0953-D9C8-CBA0-BB557113C82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843365" y="4628932"/>
                    <a:ext cx="0" cy="182880"/>
                  </a:xfrm>
                  <a:prstGeom prst="line">
                    <a:avLst/>
                  </a:prstGeom>
                  <a:ln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4" name="Straight Connector 103">
                    <a:extLst>
                      <a:ext uri="{FF2B5EF4-FFF2-40B4-BE49-F238E27FC236}">
                        <a16:creationId xmlns:a16="http://schemas.microsoft.com/office/drawing/2014/main" id="{F1EFB3EB-754C-6A89-5279-58DA18E9A8C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937959" y="4628931"/>
                    <a:ext cx="0" cy="182880"/>
                  </a:xfrm>
                  <a:prstGeom prst="line">
                    <a:avLst/>
                  </a:prstGeom>
                  <a:ln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5" name="Straight Connector 104">
                    <a:extLst>
                      <a:ext uri="{FF2B5EF4-FFF2-40B4-BE49-F238E27FC236}">
                        <a16:creationId xmlns:a16="http://schemas.microsoft.com/office/drawing/2014/main" id="{EDE7A459-0A27-0E14-7BF4-DC3EB7C1C7B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027299" y="4628931"/>
                    <a:ext cx="0" cy="182880"/>
                  </a:xfrm>
                  <a:prstGeom prst="line">
                    <a:avLst/>
                  </a:prstGeom>
                  <a:ln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6" name="Straight Connector 105">
                    <a:extLst>
                      <a:ext uri="{FF2B5EF4-FFF2-40B4-BE49-F238E27FC236}">
                        <a16:creationId xmlns:a16="http://schemas.microsoft.com/office/drawing/2014/main" id="{947A90C0-5D34-A480-60FA-0A1C358F72C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127146" y="4628931"/>
                    <a:ext cx="0" cy="182880"/>
                  </a:xfrm>
                  <a:prstGeom prst="line">
                    <a:avLst/>
                  </a:prstGeom>
                  <a:ln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7" name="Straight Connector 106">
                    <a:extLst>
                      <a:ext uri="{FF2B5EF4-FFF2-40B4-BE49-F238E27FC236}">
                        <a16:creationId xmlns:a16="http://schemas.microsoft.com/office/drawing/2014/main" id="{11607636-8F2D-6978-AC6A-EC0C5051D2A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221740" y="4628930"/>
                    <a:ext cx="0" cy="182880"/>
                  </a:xfrm>
                  <a:prstGeom prst="line">
                    <a:avLst/>
                  </a:prstGeom>
                  <a:ln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8" name="Straight Connector 107">
                    <a:extLst>
                      <a:ext uri="{FF2B5EF4-FFF2-40B4-BE49-F238E27FC236}">
                        <a16:creationId xmlns:a16="http://schemas.microsoft.com/office/drawing/2014/main" id="{2B797F8F-3514-827C-F7F8-7D64A8340E3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311078" y="4628931"/>
                    <a:ext cx="0" cy="182880"/>
                  </a:xfrm>
                  <a:prstGeom prst="line">
                    <a:avLst/>
                  </a:prstGeom>
                  <a:ln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9" name="Straight Connector 108">
                    <a:extLst>
                      <a:ext uri="{FF2B5EF4-FFF2-40B4-BE49-F238E27FC236}">
                        <a16:creationId xmlns:a16="http://schemas.microsoft.com/office/drawing/2014/main" id="{78313761-8D21-B0FF-B3FD-8272D6CA110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410925" y="4628931"/>
                    <a:ext cx="0" cy="182880"/>
                  </a:xfrm>
                  <a:prstGeom prst="line">
                    <a:avLst/>
                  </a:prstGeom>
                  <a:ln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0" name="Straight Connector 109">
                    <a:extLst>
                      <a:ext uri="{FF2B5EF4-FFF2-40B4-BE49-F238E27FC236}">
                        <a16:creationId xmlns:a16="http://schemas.microsoft.com/office/drawing/2014/main" id="{D2C3E6A0-220D-E369-9D7C-A61698A4E7B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505519" y="4628930"/>
                    <a:ext cx="0" cy="182880"/>
                  </a:xfrm>
                  <a:prstGeom prst="line">
                    <a:avLst/>
                  </a:prstGeom>
                  <a:ln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1" name="Straight Connector 110">
                    <a:extLst>
                      <a:ext uri="{FF2B5EF4-FFF2-40B4-BE49-F238E27FC236}">
                        <a16:creationId xmlns:a16="http://schemas.microsoft.com/office/drawing/2014/main" id="{F5F27E71-C6B7-9F66-1986-7EC5AB90E8E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594857" y="4628931"/>
                    <a:ext cx="0" cy="182880"/>
                  </a:xfrm>
                  <a:prstGeom prst="line">
                    <a:avLst/>
                  </a:prstGeom>
                  <a:ln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" name="Straight Connector 111">
                    <a:extLst>
                      <a:ext uri="{FF2B5EF4-FFF2-40B4-BE49-F238E27FC236}">
                        <a16:creationId xmlns:a16="http://schemas.microsoft.com/office/drawing/2014/main" id="{DB0079D7-F449-158E-C6B6-2FD695C1B9B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694704" y="4628931"/>
                    <a:ext cx="0" cy="182880"/>
                  </a:xfrm>
                  <a:prstGeom prst="line">
                    <a:avLst/>
                  </a:prstGeom>
                  <a:ln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3" name="Straight Connector 112">
                    <a:extLst>
                      <a:ext uri="{FF2B5EF4-FFF2-40B4-BE49-F238E27FC236}">
                        <a16:creationId xmlns:a16="http://schemas.microsoft.com/office/drawing/2014/main" id="{08025023-FA9C-FFE8-FE26-E9CB021091D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789298" y="4628930"/>
                    <a:ext cx="0" cy="182880"/>
                  </a:xfrm>
                  <a:prstGeom prst="line">
                    <a:avLst/>
                  </a:prstGeom>
                  <a:ln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4" name="Straight Connector 113">
                    <a:extLst>
                      <a:ext uri="{FF2B5EF4-FFF2-40B4-BE49-F238E27FC236}">
                        <a16:creationId xmlns:a16="http://schemas.microsoft.com/office/drawing/2014/main" id="{96543370-E296-62F4-CD13-5D4D5D9D317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878636" y="4628931"/>
                    <a:ext cx="0" cy="182880"/>
                  </a:xfrm>
                  <a:prstGeom prst="line">
                    <a:avLst/>
                  </a:prstGeom>
                  <a:ln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5" name="Straight Connector 114">
                    <a:extLst>
                      <a:ext uri="{FF2B5EF4-FFF2-40B4-BE49-F238E27FC236}">
                        <a16:creationId xmlns:a16="http://schemas.microsoft.com/office/drawing/2014/main" id="{D46FD287-7DA4-8B57-68E2-651E0E5A751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978483" y="4628931"/>
                    <a:ext cx="0" cy="182880"/>
                  </a:xfrm>
                  <a:prstGeom prst="line">
                    <a:avLst/>
                  </a:prstGeom>
                  <a:ln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6" name="Straight Connector 115">
                    <a:extLst>
                      <a:ext uri="{FF2B5EF4-FFF2-40B4-BE49-F238E27FC236}">
                        <a16:creationId xmlns:a16="http://schemas.microsoft.com/office/drawing/2014/main" id="{6F7CB586-CD37-B860-AF8A-A4CACAC017B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073077" y="4628930"/>
                    <a:ext cx="0" cy="182880"/>
                  </a:xfrm>
                  <a:prstGeom prst="line">
                    <a:avLst/>
                  </a:prstGeom>
                  <a:ln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7" name="Straight Connector 116">
                    <a:extLst>
                      <a:ext uri="{FF2B5EF4-FFF2-40B4-BE49-F238E27FC236}">
                        <a16:creationId xmlns:a16="http://schemas.microsoft.com/office/drawing/2014/main" id="{AB5516D1-FFDD-5304-EC15-A0BA37B9496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939332" y="4628932"/>
                    <a:ext cx="0" cy="182880"/>
                  </a:xfrm>
                  <a:prstGeom prst="line">
                    <a:avLst/>
                  </a:prstGeom>
                  <a:ln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8" name="Straight Connector 117">
                    <a:extLst>
                      <a:ext uri="{FF2B5EF4-FFF2-40B4-BE49-F238E27FC236}">
                        <a16:creationId xmlns:a16="http://schemas.microsoft.com/office/drawing/2014/main" id="{6D39BCE3-8997-4BD5-CB1B-A0BAB84C961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039179" y="4628932"/>
                    <a:ext cx="0" cy="182880"/>
                  </a:xfrm>
                  <a:prstGeom prst="line">
                    <a:avLst/>
                  </a:prstGeom>
                  <a:ln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9" name="Straight Connector 118">
                    <a:extLst>
                      <a:ext uri="{FF2B5EF4-FFF2-40B4-BE49-F238E27FC236}">
                        <a16:creationId xmlns:a16="http://schemas.microsoft.com/office/drawing/2014/main" id="{73FB791A-6854-C03A-5581-7EEF3490ED2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133773" y="4628931"/>
                    <a:ext cx="0" cy="182880"/>
                  </a:xfrm>
                  <a:prstGeom prst="line">
                    <a:avLst/>
                  </a:prstGeom>
                  <a:ln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0" name="Straight Connector 119">
                    <a:extLst>
                      <a:ext uri="{FF2B5EF4-FFF2-40B4-BE49-F238E27FC236}">
                        <a16:creationId xmlns:a16="http://schemas.microsoft.com/office/drawing/2014/main" id="{5606F311-3AAA-BEF7-8697-B81E6696337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223111" y="4628932"/>
                    <a:ext cx="0" cy="182880"/>
                  </a:xfrm>
                  <a:prstGeom prst="line">
                    <a:avLst/>
                  </a:prstGeom>
                  <a:ln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1" name="Straight Connector 120">
                    <a:extLst>
                      <a:ext uri="{FF2B5EF4-FFF2-40B4-BE49-F238E27FC236}">
                        <a16:creationId xmlns:a16="http://schemas.microsoft.com/office/drawing/2014/main" id="{515F353A-5BE4-2518-43A2-6987B5DB870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322958" y="4628932"/>
                    <a:ext cx="0" cy="18288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2" name="Straight Connector 121">
                    <a:extLst>
                      <a:ext uri="{FF2B5EF4-FFF2-40B4-BE49-F238E27FC236}">
                        <a16:creationId xmlns:a16="http://schemas.microsoft.com/office/drawing/2014/main" id="{02DB93B5-3D14-4AC4-A545-A2B6932728E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417552" y="4628931"/>
                    <a:ext cx="0" cy="182880"/>
                  </a:xfrm>
                  <a:prstGeom prst="line">
                    <a:avLst/>
                  </a:prstGeom>
                  <a:ln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3" name="Straight Connector 122">
                    <a:extLst>
                      <a:ext uri="{FF2B5EF4-FFF2-40B4-BE49-F238E27FC236}">
                        <a16:creationId xmlns:a16="http://schemas.microsoft.com/office/drawing/2014/main" id="{41E76312-FD73-AC81-8643-8317B5834A0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506890" y="4628932"/>
                    <a:ext cx="0" cy="182880"/>
                  </a:xfrm>
                  <a:prstGeom prst="line">
                    <a:avLst/>
                  </a:prstGeom>
                  <a:ln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4" name="Straight Connector 123">
                    <a:extLst>
                      <a:ext uri="{FF2B5EF4-FFF2-40B4-BE49-F238E27FC236}">
                        <a16:creationId xmlns:a16="http://schemas.microsoft.com/office/drawing/2014/main" id="{3A5310D7-8D81-3FFA-0351-A435E8ABD7A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606737" y="4628932"/>
                    <a:ext cx="0" cy="182880"/>
                  </a:xfrm>
                  <a:prstGeom prst="line">
                    <a:avLst/>
                  </a:prstGeom>
                  <a:ln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5" name="Straight Connector 124">
                    <a:extLst>
                      <a:ext uri="{FF2B5EF4-FFF2-40B4-BE49-F238E27FC236}">
                        <a16:creationId xmlns:a16="http://schemas.microsoft.com/office/drawing/2014/main" id="{A410EECB-2080-2A3E-5B08-52976641DDA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701331" y="4628931"/>
                    <a:ext cx="0" cy="182880"/>
                  </a:xfrm>
                  <a:prstGeom prst="line">
                    <a:avLst/>
                  </a:prstGeom>
                  <a:ln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6" name="Straight Connector 125">
                    <a:extLst>
                      <a:ext uri="{FF2B5EF4-FFF2-40B4-BE49-F238E27FC236}">
                        <a16:creationId xmlns:a16="http://schemas.microsoft.com/office/drawing/2014/main" id="{E53C2B5D-8C09-A52A-AC5B-08B6E8B5823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790669" y="4628932"/>
                    <a:ext cx="0" cy="182880"/>
                  </a:xfrm>
                  <a:prstGeom prst="line">
                    <a:avLst/>
                  </a:prstGeom>
                  <a:ln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7" name="Straight Connector 126">
                    <a:extLst>
                      <a:ext uri="{FF2B5EF4-FFF2-40B4-BE49-F238E27FC236}">
                        <a16:creationId xmlns:a16="http://schemas.microsoft.com/office/drawing/2014/main" id="{7EA07DE2-0241-22BD-8E55-47462C133AB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890516" y="4628932"/>
                    <a:ext cx="0" cy="182880"/>
                  </a:xfrm>
                  <a:prstGeom prst="line">
                    <a:avLst/>
                  </a:prstGeom>
                  <a:ln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8" name="Straight Connector 127">
                    <a:extLst>
                      <a:ext uri="{FF2B5EF4-FFF2-40B4-BE49-F238E27FC236}">
                        <a16:creationId xmlns:a16="http://schemas.microsoft.com/office/drawing/2014/main" id="{42367A4C-0555-2835-641F-B346222EBB1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985110" y="4628931"/>
                    <a:ext cx="0" cy="182880"/>
                  </a:xfrm>
                  <a:prstGeom prst="line">
                    <a:avLst/>
                  </a:prstGeom>
                  <a:ln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9" name="Straight Connector 128">
                    <a:extLst>
                      <a:ext uri="{FF2B5EF4-FFF2-40B4-BE49-F238E27FC236}">
                        <a16:creationId xmlns:a16="http://schemas.microsoft.com/office/drawing/2014/main" id="{0BB9C600-6BAA-675D-D56E-F101F8EAD86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074450" y="4628931"/>
                    <a:ext cx="0" cy="18288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0" name="Straight Connector 129">
                    <a:extLst>
                      <a:ext uri="{FF2B5EF4-FFF2-40B4-BE49-F238E27FC236}">
                        <a16:creationId xmlns:a16="http://schemas.microsoft.com/office/drawing/2014/main" id="{8EEA2539-54EF-A7D0-5171-A01015EBD75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174297" y="4628931"/>
                    <a:ext cx="0" cy="182880"/>
                  </a:xfrm>
                  <a:prstGeom prst="line">
                    <a:avLst/>
                  </a:prstGeom>
                  <a:ln w="19050"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1" name="Straight Connector 130">
                    <a:extLst>
                      <a:ext uri="{FF2B5EF4-FFF2-40B4-BE49-F238E27FC236}">
                        <a16:creationId xmlns:a16="http://schemas.microsoft.com/office/drawing/2014/main" id="{7CB32CE7-41DE-86B3-142A-3EBD4BCDC81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268891" y="4628930"/>
                    <a:ext cx="0" cy="182880"/>
                  </a:xfrm>
                  <a:prstGeom prst="line">
                    <a:avLst/>
                  </a:prstGeom>
                  <a:ln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2" name="Straight Connector 131">
                    <a:extLst>
                      <a:ext uri="{FF2B5EF4-FFF2-40B4-BE49-F238E27FC236}">
                        <a16:creationId xmlns:a16="http://schemas.microsoft.com/office/drawing/2014/main" id="{AB4EF595-932F-C3B7-B229-5629F1038C0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358229" y="4628931"/>
                    <a:ext cx="0" cy="18288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3" name="Straight Connector 132">
                    <a:extLst>
                      <a:ext uri="{FF2B5EF4-FFF2-40B4-BE49-F238E27FC236}">
                        <a16:creationId xmlns:a16="http://schemas.microsoft.com/office/drawing/2014/main" id="{6D9707E4-A75A-AE26-116D-6636D9BB5F4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458076" y="4628931"/>
                    <a:ext cx="0" cy="182880"/>
                  </a:xfrm>
                  <a:prstGeom prst="line">
                    <a:avLst/>
                  </a:prstGeom>
                  <a:ln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4" name="Straight Connector 133">
                    <a:extLst>
                      <a:ext uri="{FF2B5EF4-FFF2-40B4-BE49-F238E27FC236}">
                        <a16:creationId xmlns:a16="http://schemas.microsoft.com/office/drawing/2014/main" id="{59EA45CC-606E-A04E-9729-5BFFE7ED588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552670" y="4628930"/>
                    <a:ext cx="0" cy="18288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5" name="Straight Connector 134">
                    <a:extLst>
                      <a:ext uri="{FF2B5EF4-FFF2-40B4-BE49-F238E27FC236}">
                        <a16:creationId xmlns:a16="http://schemas.microsoft.com/office/drawing/2014/main" id="{02A9AA84-D763-91A8-8F25-C0B96014923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642008" y="4628931"/>
                    <a:ext cx="0" cy="182880"/>
                  </a:xfrm>
                  <a:prstGeom prst="line">
                    <a:avLst/>
                  </a:prstGeom>
                  <a:ln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6" name="Straight Connector 135">
                    <a:extLst>
                      <a:ext uri="{FF2B5EF4-FFF2-40B4-BE49-F238E27FC236}">
                        <a16:creationId xmlns:a16="http://schemas.microsoft.com/office/drawing/2014/main" id="{0E4A8CA5-E028-3104-626D-2592C2F9345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741855" y="4628931"/>
                    <a:ext cx="0" cy="18288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7" name="Straight Connector 136">
                    <a:extLst>
                      <a:ext uri="{FF2B5EF4-FFF2-40B4-BE49-F238E27FC236}">
                        <a16:creationId xmlns:a16="http://schemas.microsoft.com/office/drawing/2014/main" id="{7A9C8A8B-9DC1-0E61-3EC4-46B3E41770A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836449" y="4628930"/>
                    <a:ext cx="0" cy="182880"/>
                  </a:xfrm>
                  <a:prstGeom prst="line">
                    <a:avLst/>
                  </a:prstGeom>
                  <a:ln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8" name="Straight Connector 137">
                    <a:extLst>
                      <a:ext uri="{FF2B5EF4-FFF2-40B4-BE49-F238E27FC236}">
                        <a16:creationId xmlns:a16="http://schemas.microsoft.com/office/drawing/2014/main" id="{9D58DCDC-9A20-EE1B-025F-1D49F67A9FA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925787" y="4628931"/>
                    <a:ext cx="0" cy="182880"/>
                  </a:xfrm>
                  <a:prstGeom prst="line">
                    <a:avLst/>
                  </a:prstGeom>
                  <a:ln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9" name="Straight Connector 138">
                    <a:extLst>
                      <a:ext uri="{FF2B5EF4-FFF2-40B4-BE49-F238E27FC236}">
                        <a16:creationId xmlns:a16="http://schemas.microsoft.com/office/drawing/2014/main" id="{C16F7BF2-D208-DA12-6C7F-50E38819457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025634" y="4628931"/>
                    <a:ext cx="0" cy="182880"/>
                  </a:xfrm>
                  <a:prstGeom prst="line">
                    <a:avLst/>
                  </a:prstGeom>
                  <a:ln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0" name="Straight Connector 139">
                    <a:extLst>
                      <a:ext uri="{FF2B5EF4-FFF2-40B4-BE49-F238E27FC236}">
                        <a16:creationId xmlns:a16="http://schemas.microsoft.com/office/drawing/2014/main" id="{F46D8DBB-C3A9-312C-4B95-3FAA3863D35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120228" y="4628930"/>
                    <a:ext cx="0" cy="182880"/>
                  </a:xfrm>
                  <a:prstGeom prst="line">
                    <a:avLst/>
                  </a:prstGeom>
                  <a:ln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1" name="Straight Connector 140">
                    <a:extLst>
                      <a:ext uri="{FF2B5EF4-FFF2-40B4-BE49-F238E27FC236}">
                        <a16:creationId xmlns:a16="http://schemas.microsoft.com/office/drawing/2014/main" id="{2A06A774-44A6-8B48-3E71-7FD0309B138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167053" y="4624506"/>
                    <a:ext cx="0" cy="182880"/>
                  </a:xfrm>
                  <a:prstGeom prst="line">
                    <a:avLst/>
                  </a:prstGeom>
                  <a:ln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2" name="Straight Connector 141">
                    <a:extLst>
                      <a:ext uri="{FF2B5EF4-FFF2-40B4-BE49-F238E27FC236}">
                        <a16:creationId xmlns:a16="http://schemas.microsoft.com/office/drawing/2014/main" id="{B6CD8243-E30B-652F-B20F-57DC2640A08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266900" y="4624506"/>
                    <a:ext cx="0" cy="182880"/>
                  </a:xfrm>
                  <a:prstGeom prst="line">
                    <a:avLst/>
                  </a:prstGeom>
                  <a:ln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3" name="Straight Connector 142">
                    <a:extLst>
                      <a:ext uri="{FF2B5EF4-FFF2-40B4-BE49-F238E27FC236}">
                        <a16:creationId xmlns:a16="http://schemas.microsoft.com/office/drawing/2014/main" id="{E8DE48DA-A67C-79C6-B2AD-E853528061D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361494" y="4624505"/>
                    <a:ext cx="0" cy="182880"/>
                  </a:xfrm>
                  <a:prstGeom prst="line">
                    <a:avLst/>
                  </a:prstGeom>
                  <a:ln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4" name="Straight Connector 143">
                    <a:extLst>
                      <a:ext uri="{FF2B5EF4-FFF2-40B4-BE49-F238E27FC236}">
                        <a16:creationId xmlns:a16="http://schemas.microsoft.com/office/drawing/2014/main" id="{DACD3694-99C1-5F58-8EC9-8BC45861629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450832" y="4624506"/>
                    <a:ext cx="0" cy="182880"/>
                  </a:xfrm>
                  <a:prstGeom prst="line">
                    <a:avLst/>
                  </a:prstGeom>
                  <a:ln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5" name="Straight Connector 144">
                    <a:extLst>
                      <a:ext uri="{FF2B5EF4-FFF2-40B4-BE49-F238E27FC236}">
                        <a16:creationId xmlns:a16="http://schemas.microsoft.com/office/drawing/2014/main" id="{08B4872B-8269-4284-DFAB-6B7A48C8516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550679" y="4624506"/>
                    <a:ext cx="0" cy="182880"/>
                  </a:xfrm>
                  <a:prstGeom prst="line">
                    <a:avLst/>
                  </a:prstGeom>
                  <a:ln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6" name="Straight Connector 145">
                    <a:extLst>
                      <a:ext uri="{FF2B5EF4-FFF2-40B4-BE49-F238E27FC236}">
                        <a16:creationId xmlns:a16="http://schemas.microsoft.com/office/drawing/2014/main" id="{7B872B19-7B61-4AD0-E743-7CAD3F36EB7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645273" y="4624505"/>
                    <a:ext cx="0" cy="182880"/>
                  </a:xfrm>
                  <a:prstGeom prst="line">
                    <a:avLst/>
                  </a:prstGeom>
                  <a:ln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7" name="Straight Connector 146">
                    <a:extLst>
                      <a:ext uri="{FF2B5EF4-FFF2-40B4-BE49-F238E27FC236}">
                        <a16:creationId xmlns:a16="http://schemas.microsoft.com/office/drawing/2014/main" id="{C4268A7C-276E-3CE9-DE76-EA17A8424C0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734611" y="4624506"/>
                    <a:ext cx="0" cy="182880"/>
                  </a:xfrm>
                  <a:prstGeom prst="line">
                    <a:avLst/>
                  </a:prstGeom>
                  <a:ln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8" name="Straight Connector 147">
                    <a:extLst>
                      <a:ext uri="{FF2B5EF4-FFF2-40B4-BE49-F238E27FC236}">
                        <a16:creationId xmlns:a16="http://schemas.microsoft.com/office/drawing/2014/main" id="{9FD85F57-3FEF-2898-AE1E-BC07C5FF90B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834458" y="4624506"/>
                    <a:ext cx="0" cy="182880"/>
                  </a:xfrm>
                  <a:prstGeom prst="line">
                    <a:avLst/>
                  </a:prstGeom>
                  <a:ln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9" name="Straight Connector 148">
                    <a:extLst>
                      <a:ext uri="{FF2B5EF4-FFF2-40B4-BE49-F238E27FC236}">
                        <a16:creationId xmlns:a16="http://schemas.microsoft.com/office/drawing/2014/main" id="{33F02E5E-FCF0-590F-44E4-0765E3E93D2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929052" y="4624505"/>
                    <a:ext cx="0" cy="182880"/>
                  </a:xfrm>
                  <a:prstGeom prst="line">
                    <a:avLst/>
                  </a:prstGeom>
                  <a:ln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0" name="Straight Connector 149">
                    <a:extLst>
                      <a:ext uri="{FF2B5EF4-FFF2-40B4-BE49-F238E27FC236}">
                        <a16:creationId xmlns:a16="http://schemas.microsoft.com/office/drawing/2014/main" id="{3C4D28C3-B48D-D872-DE3A-F4841E295E8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214204" y="4624506"/>
                    <a:ext cx="0" cy="182880"/>
                  </a:xfrm>
                  <a:prstGeom prst="line">
                    <a:avLst/>
                  </a:prstGeom>
                  <a:ln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1" name="Straight Connector 150">
                    <a:extLst>
                      <a:ext uri="{FF2B5EF4-FFF2-40B4-BE49-F238E27FC236}">
                        <a16:creationId xmlns:a16="http://schemas.microsoft.com/office/drawing/2014/main" id="{86F7BE1D-3F8B-BBF8-0386-F79DA4811E8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314051" y="4624506"/>
                    <a:ext cx="0" cy="182880"/>
                  </a:xfrm>
                  <a:prstGeom prst="line">
                    <a:avLst/>
                  </a:prstGeom>
                  <a:ln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2" name="Straight Connector 151">
                    <a:extLst>
                      <a:ext uri="{FF2B5EF4-FFF2-40B4-BE49-F238E27FC236}">
                        <a16:creationId xmlns:a16="http://schemas.microsoft.com/office/drawing/2014/main" id="{E2B0D9F4-52C1-4B18-CC0A-9580C62DDA0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408645" y="4624505"/>
                    <a:ext cx="0" cy="18288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3" name="Straight Connector 152">
                    <a:extLst>
                      <a:ext uri="{FF2B5EF4-FFF2-40B4-BE49-F238E27FC236}">
                        <a16:creationId xmlns:a16="http://schemas.microsoft.com/office/drawing/2014/main" id="{81755302-6868-FBFC-C63A-EA72AB6885B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497983" y="4624506"/>
                    <a:ext cx="0" cy="182880"/>
                  </a:xfrm>
                  <a:prstGeom prst="line">
                    <a:avLst/>
                  </a:prstGeom>
                  <a:ln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4" name="Straight Connector 153">
                    <a:extLst>
                      <a:ext uri="{FF2B5EF4-FFF2-40B4-BE49-F238E27FC236}">
                        <a16:creationId xmlns:a16="http://schemas.microsoft.com/office/drawing/2014/main" id="{74CE9B9B-08EC-96EB-DD54-84B370EA074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597830" y="4624506"/>
                    <a:ext cx="0" cy="182880"/>
                  </a:xfrm>
                  <a:prstGeom prst="line">
                    <a:avLst/>
                  </a:prstGeom>
                  <a:ln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5" name="Straight Connector 154">
                    <a:extLst>
                      <a:ext uri="{FF2B5EF4-FFF2-40B4-BE49-F238E27FC236}">
                        <a16:creationId xmlns:a16="http://schemas.microsoft.com/office/drawing/2014/main" id="{4480D054-0110-4D1F-AB3B-3DC58BC723E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692424" y="4624505"/>
                    <a:ext cx="0" cy="182880"/>
                  </a:xfrm>
                  <a:prstGeom prst="line">
                    <a:avLst/>
                  </a:prstGeom>
                  <a:ln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6" name="Straight Connector 155">
                    <a:extLst>
                      <a:ext uri="{FF2B5EF4-FFF2-40B4-BE49-F238E27FC236}">
                        <a16:creationId xmlns:a16="http://schemas.microsoft.com/office/drawing/2014/main" id="{9014AFDD-C74B-571B-0385-341E45ACE03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781762" y="4624506"/>
                    <a:ext cx="0" cy="182880"/>
                  </a:xfrm>
                  <a:prstGeom prst="line">
                    <a:avLst/>
                  </a:prstGeom>
                  <a:ln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7" name="Straight Connector 156">
                    <a:extLst>
                      <a:ext uri="{FF2B5EF4-FFF2-40B4-BE49-F238E27FC236}">
                        <a16:creationId xmlns:a16="http://schemas.microsoft.com/office/drawing/2014/main" id="{2124E5A6-2A47-CA98-BDF1-EAD26635D02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881609" y="4624506"/>
                    <a:ext cx="0" cy="182880"/>
                  </a:xfrm>
                  <a:prstGeom prst="line">
                    <a:avLst/>
                  </a:prstGeom>
                  <a:ln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8" name="Straight Connector 157">
                    <a:extLst>
                      <a:ext uri="{FF2B5EF4-FFF2-40B4-BE49-F238E27FC236}">
                        <a16:creationId xmlns:a16="http://schemas.microsoft.com/office/drawing/2014/main" id="{52573761-A11E-25EF-A912-155467E313C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976203" y="4624505"/>
                    <a:ext cx="0" cy="182880"/>
                  </a:xfrm>
                  <a:prstGeom prst="line">
                    <a:avLst/>
                  </a:prstGeom>
                  <a:ln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9" name="Straight Connector 158">
                    <a:extLst>
                      <a:ext uri="{FF2B5EF4-FFF2-40B4-BE49-F238E27FC236}">
                        <a16:creationId xmlns:a16="http://schemas.microsoft.com/office/drawing/2014/main" id="{6836A0E4-7AEF-24D7-9209-2DAFB4F6FB0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27275" y="4807384"/>
                    <a:ext cx="3191115" cy="0"/>
                  </a:xfrm>
                  <a:prstGeom prst="line">
                    <a:avLst/>
                  </a:prstGeom>
                  <a:ln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0" name="Straight Connector 159">
                    <a:extLst>
                      <a:ext uri="{FF2B5EF4-FFF2-40B4-BE49-F238E27FC236}">
                        <a16:creationId xmlns:a16="http://schemas.microsoft.com/office/drawing/2014/main" id="{B0C4046D-156D-E05A-6782-D8E2964A46A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29069" y="4624504"/>
                    <a:ext cx="3189321" cy="0"/>
                  </a:xfrm>
                  <a:prstGeom prst="line">
                    <a:avLst/>
                  </a:prstGeom>
                  <a:ln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8" name="Group 7">
                  <a:extLst>
                    <a:ext uri="{FF2B5EF4-FFF2-40B4-BE49-F238E27FC236}">
                      <a16:creationId xmlns:a16="http://schemas.microsoft.com/office/drawing/2014/main" id="{B4035EF9-E44B-7B94-4222-B7D34397AB06}"/>
                    </a:ext>
                  </a:extLst>
                </p:cNvPr>
                <p:cNvGrpSpPr/>
                <p:nvPr/>
              </p:nvGrpSpPr>
              <p:grpSpPr>
                <a:xfrm>
                  <a:off x="465496" y="2978994"/>
                  <a:ext cx="3255267" cy="470973"/>
                  <a:chOff x="828939" y="5102793"/>
                  <a:chExt cx="3255267" cy="470973"/>
                </a:xfrm>
              </p:grpSpPr>
              <p:cxnSp>
                <p:nvCxnSpPr>
                  <p:cNvPr id="86" name="Straight Connector 85">
                    <a:extLst>
                      <a:ext uri="{FF2B5EF4-FFF2-40B4-BE49-F238E27FC236}">
                        <a16:creationId xmlns:a16="http://schemas.microsoft.com/office/drawing/2014/main" id="{F5C1A5C2-07D9-FB4D-6C68-9D9E8AEBC16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828939" y="5194233"/>
                    <a:ext cx="3147295" cy="9195"/>
                  </a:xfrm>
                  <a:prstGeom prst="line">
                    <a:avLst/>
                  </a:prstGeom>
                  <a:ln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87" name="TextBox 86">
                    <a:extLst>
                      <a:ext uri="{FF2B5EF4-FFF2-40B4-BE49-F238E27FC236}">
                        <a16:creationId xmlns:a16="http://schemas.microsoft.com/office/drawing/2014/main" id="{002B8E9A-8B32-92C2-BBDE-F0E57BD3EDF1}"/>
                      </a:ext>
                    </a:extLst>
                  </p:cNvPr>
                  <p:cNvSpPr txBox="1"/>
                  <p:nvPr/>
                </p:nvSpPr>
                <p:spPr>
                  <a:xfrm>
                    <a:off x="2746748" y="5291189"/>
                    <a:ext cx="686406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b="1" i="1" dirty="0"/>
                      <a:t>Gene A</a:t>
                    </a:r>
                  </a:p>
                </p:txBody>
              </p:sp>
              <p:sp>
                <p:nvSpPr>
                  <p:cNvPr id="88" name="TextBox 87">
                    <a:extLst>
                      <a:ext uri="{FF2B5EF4-FFF2-40B4-BE49-F238E27FC236}">
                        <a16:creationId xmlns:a16="http://schemas.microsoft.com/office/drawing/2014/main" id="{3BE1BC3F-D31A-4C2E-0EF9-586FEBD5CA5A}"/>
                      </a:ext>
                    </a:extLst>
                  </p:cNvPr>
                  <p:cNvSpPr txBox="1"/>
                  <p:nvPr/>
                </p:nvSpPr>
                <p:spPr>
                  <a:xfrm>
                    <a:off x="3384976" y="5282385"/>
                    <a:ext cx="699230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b="1" i="1" dirty="0"/>
                      <a:t>Gene C</a:t>
                    </a:r>
                  </a:p>
                </p:txBody>
              </p:sp>
              <p:sp>
                <p:nvSpPr>
                  <p:cNvPr id="89" name="TextBox 88">
                    <a:extLst>
                      <a:ext uri="{FF2B5EF4-FFF2-40B4-BE49-F238E27FC236}">
                        <a16:creationId xmlns:a16="http://schemas.microsoft.com/office/drawing/2014/main" id="{10566A1B-405B-C83F-C971-9054DB1046E5}"/>
                      </a:ext>
                    </a:extLst>
                  </p:cNvPr>
                  <p:cNvSpPr txBox="1"/>
                  <p:nvPr/>
                </p:nvSpPr>
                <p:spPr>
                  <a:xfrm>
                    <a:off x="1282371" y="5296767"/>
                    <a:ext cx="686406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b="1" i="1" dirty="0"/>
                      <a:t>Gene B</a:t>
                    </a:r>
                  </a:p>
                </p:txBody>
              </p:sp>
              <p:sp>
                <p:nvSpPr>
                  <p:cNvPr id="90" name="Rectangle 89">
                    <a:extLst>
                      <a:ext uri="{FF2B5EF4-FFF2-40B4-BE49-F238E27FC236}">
                        <a16:creationId xmlns:a16="http://schemas.microsoft.com/office/drawing/2014/main" id="{7AA7CD60-A100-46C4-E8A1-B7FFE7CD114F}"/>
                      </a:ext>
                    </a:extLst>
                  </p:cNvPr>
                  <p:cNvSpPr/>
                  <p:nvPr/>
                </p:nvSpPr>
                <p:spPr>
                  <a:xfrm>
                    <a:off x="1302088" y="5116925"/>
                    <a:ext cx="672674" cy="182880"/>
                  </a:xfrm>
                  <a:prstGeom prst="rect">
                    <a:avLst/>
                  </a:prstGeom>
                  <a:solidFill>
                    <a:srgbClr val="7030A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1" name="Rectangle 90">
                    <a:extLst>
                      <a:ext uri="{FF2B5EF4-FFF2-40B4-BE49-F238E27FC236}">
                        <a16:creationId xmlns:a16="http://schemas.microsoft.com/office/drawing/2014/main" id="{C244A750-C5CF-F5FC-F03A-5316D24A27D4}"/>
                      </a:ext>
                    </a:extLst>
                  </p:cNvPr>
                  <p:cNvSpPr/>
                  <p:nvPr/>
                </p:nvSpPr>
                <p:spPr>
                  <a:xfrm>
                    <a:off x="2848278" y="5105245"/>
                    <a:ext cx="388487" cy="182880"/>
                  </a:xfrm>
                  <a:prstGeom prst="rect">
                    <a:avLst/>
                  </a:prstGeom>
                  <a:solidFill>
                    <a:srgbClr val="00B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2" name="Rectangle 91">
                    <a:extLst>
                      <a:ext uri="{FF2B5EF4-FFF2-40B4-BE49-F238E27FC236}">
                        <a16:creationId xmlns:a16="http://schemas.microsoft.com/office/drawing/2014/main" id="{ABF16A7F-8B84-A472-EDD6-BB6D2EE60954}"/>
                      </a:ext>
                    </a:extLst>
                  </p:cNvPr>
                  <p:cNvSpPr/>
                  <p:nvPr/>
                </p:nvSpPr>
                <p:spPr>
                  <a:xfrm>
                    <a:off x="3484320" y="5102793"/>
                    <a:ext cx="240187" cy="182880"/>
                  </a:xfrm>
                  <a:prstGeom prst="rect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80E36CFC-FD06-CBE8-8E3D-363077DF5CEA}"/>
                    </a:ext>
                  </a:extLst>
                </p:cNvPr>
                <p:cNvSpPr txBox="1"/>
                <p:nvPr/>
              </p:nvSpPr>
              <p:spPr>
                <a:xfrm>
                  <a:off x="861028" y="2108254"/>
                  <a:ext cx="938077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/>
                    <a:t>SNP set</a:t>
                  </a:r>
                  <a:r>
                    <a:rPr lang="en-US" sz="1400" i="1" dirty="0"/>
                    <a:t> B</a:t>
                  </a:r>
                </a:p>
              </p:txBody>
            </p:sp>
            <p:grpSp>
              <p:nvGrpSpPr>
                <p:cNvPr id="10" name="Group 9">
                  <a:extLst>
                    <a:ext uri="{FF2B5EF4-FFF2-40B4-BE49-F238E27FC236}">
                      <a16:creationId xmlns:a16="http://schemas.microsoft.com/office/drawing/2014/main" id="{D80F3257-A05E-D579-6EC2-1FE24CA4A366}"/>
                    </a:ext>
                  </a:extLst>
                </p:cNvPr>
                <p:cNvGrpSpPr/>
                <p:nvPr/>
              </p:nvGrpSpPr>
              <p:grpSpPr>
                <a:xfrm>
                  <a:off x="681873" y="2384366"/>
                  <a:ext cx="1182562" cy="184663"/>
                  <a:chOff x="7537472" y="2656829"/>
                  <a:chExt cx="1182562" cy="184663"/>
                </a:xfrm>
              </p:grpSpPr>
              <p:grpSp>
                <p:nvGrpSpPr>
                  <p:cNvPr id="59" name="Group 58">
                    <a:extLst>
                      <a:ext uri="{FF2B5EF4-FFF2-40B4-BE49-F238E27FC236}">
                        <a16:creationId xmlns:a16="http://schemas.microsoft.com/office/drawing/2014/main" id="{35F5BA5F-292D-1EFC-6428-A5625CBF2CCB}"/>
                      </a:ext>
                    </a:extLst>
                  </p:cNvPr>
                  <p:cNvGrpSpPr/>
                  <p:nvPr/>
                </p:nvGrpSpPr>
                <p:grpSpPr>
                  <a:xfrm>
                    <a:off x="7584916" y="2658611"/>
                    <a:ext cx="1087675" cy="182881"/>
                    <a:chOff x="7737316" y="3178432"/>
                    <a:chExt cx="1087675" cy="182881"/>
                  </a:xfrm>
                </p:grpSpPr>
                <p:cxnSp>
                  <p:nvCxnSpPr>
                    <p:cNvPr id="62" name="Straight Connector 61">
                      <a:extLst>
                        <a:ext uri="{FF2B5EF4-FFF2-40B4-BE49-F238E27FC236}">
                          <a16:creationId xmlns:a16="http://schemas.microsoft.com/office/drawing/2014/main" id="{48384756-604C-8AB3-0103-BC1507BE374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7737316" y="3178432"/>
                      <a:ext cx="0" cy="182880"/>
                    </a:xfrm>
                    <a:prstGeom prst="line">
                      <a:avLst/>
                    </a:prstGeom>
                    <a:ln>
                      <a:solidFill>
                        <a:schemeClr val="bg1">
                          <a:lumMod val="65000"/>
                        </a:schemeClr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3" name="Straight Connector 62">
                      <a:extLst>
                        <a:ext uri="{FF2B5EF4-FFF2-40B4-BE49-F238E27FC236}">
                          <a16:creationId xmlns:a16="http://schemas.microsoft.com/office/drawing/2014/main" id="{CBE4B97A-E64E-E413-B15F-CFF0E1110061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7826654" y="3178433"/>
                      <a:ext cx="0" cy="182880"/>
                    </a:xfrm>
                    <a:prstGeom prst="line">
                      <a:avLst/>
                    </a:prstGeom>
                    <a:ln>
                      <a:solidFill>
                        <a:schemeClr val="bg1">
                          <a:lumMod val="65000"/>
                        </a:schemeClr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4" name="Straight Connector 63">
                      <a:extLst>
                        <a:ext uri="{FF2B5EF4-FFF2-40B4-BE49-F238E27FC236}">
                          <a16:creationId xmlns:a16="http://schemas.microsoft.com/office/drawing/2014/main" id="{400CB2F2-C842-F5D2-A9C3-A760D43AA36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7926501" y="3178433"/>
                      <a:ext cx="0" cy="182880"/>
                    </a:xfrm>
                    <a:prstGeom prst="line">
                      <a:avLst/>
                    </a:prstGeom>
                    <a:ln>
                      <a:solidFill>
                        <a:schemeClr val="bg1">
                          <a:lumMod val="65000"/>
                        </a:schemeClr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5" name="Straight Connector 64">
                      <a:extLst>
                        <a:ext uri="{FF2B5EF4-FFF2-40B4-BE49-F238E27FC236}">
                          <a16:creationId xmlns:a16="http://schemas.microsoft.com/office/drawing/2014/main" id="{D5591652-457B-2675-FCC2-4B56CEF577E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8021095" y="3178432"/>
                      <a:ext cx="0" cy="182880"/>
                    </a:xfrm>
                    <a:prstGeom prst="line">
                      <a:avLst/>
                    </a:prstGeom>
                    <a:ln>
                      <a:solidFill>
                        <a:schemeClr val="bg1">
                          <a:lumMod val="65000"/>
                        </a:schemeClr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6" name="Straight Connector 65">
                      <a:extLst>
                        <a:ext uri="{FF2B5EF4-FFF2-40B4-BE49-F238E27FC236}">
                          <a16:creationId xmlns:a16="http://schemas.microsoft.com/office/drawing/2014/main" id="{8A65AD29-75CD-A9F1-ADD8-8B21FDB81531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8110433" y="3178433"/>
                      <a:ext cx="0" cy="182880"/>
                    </a:xfrm>
                    <a:prstGeom prst="line">
                      <a:avLst/>
                    </a:prstGeom>
                    <a:ln>
                      <a:solidFill>
                        <a:schemeClr val="bg1">
                          <a:lumMod val="65000"/>
                        </a:schemeClr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7" name="Straight Connector 66">
                      <a:extLst>
                        <a:ext uri="{FF2B5EF4-FFF2-40B4-BE49-F238E27FC236}">
                          <a16:creationId xmlns:a16="http://schemas.microsoft.com/office/drawing/2014/main" id="{1EEFEA83-AF55-57BE-6A84-60EB6DAD880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8210280" y="3178433"/>
                      <a:ext cx="0" cy="182880"/>
                    </a:xfrm>
                    <a:prstGeom prst="line">
                      <a:avLst/>
                    </a:prstGeom>
                    <a:ln>
                      <a:solidFill>
                        <a:schemeClr val="bg1">
                          <a:lumMod val="65000"/>
                        </a:schemeClr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8" name="Straight Connector 67">
                      <a:extLst>
                        <a:ext uri="{FF2B5EF4-FFF2-40B4-BE49-F238E27FC236}">
                          <a16:creationId xmlns:a16="http://schemas.microsoft.com/office/drawing/2014/main" id="{99A4DED9-38D7-EEDA-CAB1-3F3969EA7EC1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8304874" y="3178432"/>
                      <a:ext cx="0" cy="182880"/>
                    </a:xfrm>
                    <a:prstGeom prst="line">
                      <a:avLst/>
                    </a:prstGeom>
                    <a:ln>
                      <a:solidFill>
                        <a:schemeClr val="bg1">
                          <a:lumMod val="65000"/>
                        </a:schemeClr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9" name="Straight Connector 68">
                      <a:extLst>
                        <a:ext uri="{FF2B5EF4-FFF2-40B4-BE49-F238E27FC236}">
                          <a16:creationId xmlns:a16="http://schemas.microsoft.com/office/drawing/2014/main" id="{E8D10BA4-CE7B-85DF-0C78-D188032FDE6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8394212" y="3178433"/>
                      <a:ext cx="0" cy="182880"/>
                    </a:xfrm>
                    <a:prstGeom prst="line">
                      <a:avLst/>
                    </a:prstGeom>
                    <a:ln>
                      <a:solidFill>
                        <a:schemeClr val="bg1">
                          <a:lumMod val="65000"/>
                        </a:schemeClr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0" name="Straight Connector 69">
                      <a:extLst>
                        <a:ext uri="{FF2B5EF4-FFF2-40B4-BE49-F238E27FC236}">
                          <a16:creationId xmlns:a16="http://schemas.microsoft.com/office/drawing/2014/main" id="{9DAF6624-9A58-EA4E-973B-DA6E80D718A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8494059" y="3178433"/>
                      <a:ext cx="0" cy="182880"/>
                    </a:xfrm>
                    <a:prstGeom prst="line">
                      <a:avLst/>
                    </a:prstGeom>
                    <a:ln>
                      <a:solidFill>
                        <a:schemeClr val="bg1">
                          <a:lumMod val="65000"/>
                        </a:schemeClr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1" name="Straight Connector 70">
                      <a:extLst>
                        <a:ext uri="{FF2B5EF4-FFF2-40B4-BE49-F238E27FC236}">
                          <a16:creationId xmlns:a16="http://schemas.microsoft.com/office/drawing/2014/main" id="{FC42148C-D9E3-9D39-B937-422F972E0887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8588653" y="3178432"/>
                      <a:ext cx="0" cy="182880"/>
                    </a:xfrm>
                    <a:prstGeom prst="line">
                      <a:avLst/>
                    </a:prstGeom>
                    <a:ln>
                      <a:solidFill>
                        <a:schemeClr val="bg1">
                          <a:lumMod val="65000"/>
                        </a:schemeClr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2" name="Straight Connector 71">
                      <a:extLst>
                        <a:ext uri="{FF2B5EF4-FFF2-40B4-BE49-F238E27FC236}">
                          <a16:creationId xmlns:a16="http://schemas.microsoft.com/office/drawing/2014/main" id="{0F81972D-95FD-6B27-8AF3-43E03B7223D7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8677993" y="3178432"/>
                      <a:ext cx="0" cy="182880"/>
                    </a:xfrm>
                    <a:prstGeom prst="line">
                      <a:avLst/>
                    </a:prstGeom>
                    <a:ln>
                      <a:solidFill>
                        <a:schemeClr val="bg1">
                          <a:lumMod val="65000"/>
                        </a:schemeClr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3" name="Straight Connector 72">
                      <a:extLst>
                        <a:ext uri="{FF2B5EF4-FFF2-40B4-BE49-F238E27FC236}">
                          <a16:creationId xmlns:a16="http://schemas.microsoft.com/office/drawing/2014/main" id="{EE7251A8-5C53-BA3C-FCF3-74F889C38B3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8777840" y="3178432"/>
                      <a:ext cx="0" cy="182880"/>
                    </a:xfrm>
                    <a:prstGeom prst="line">
                      <a:avLst/>
                    </a:prstGeom>
                    <a:ln>
                      <a:solidFill>
                        <a:schemeClr val="bg1">
                          <a:lumMod val="65000"/>
                        </a:schemeClr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4" name="Straight Connector 73">
                      <a:extLst>
                        <a:ext uri="{FF2B5EF4-FFF2-40B4-BE49-F238E27FC236}">
                          <a16:creationId xmlns:a16="http://schemas.microsoft.com/office/drawing/2014/main" id="{8753E830-0497-D1B0-C63D-58AD43766A8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7784467" y="3178432"/>
                      <a:ext cx="0" cy="182880"/>
                    </a:xfrm>
                    <a:prstGeom prst="line">
                      <a:avLst/>
                    </a:prstGeom>
                    <a:ln>
                      <a:solidFill>
                        <a:schemeClr val="bg1">
                          <a:lumMod val="65000"/>
                        </a:schemeClr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5" name="Straight Connector 74">
                      <a:extLst>
                        <a:ext uri="{FF2B5EF4-FFF2-40B4-BE49-F238E27FC236}">
                          <a16:creationId xmlns:a16="http://schemas.microsoft.com/office/drawing/2014/main" id="{B27112FD-F0A6-F936-6E62-8FFFB647503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7873805" y="3178433"/>
                      <a:ext cx="0" cy="182880"/>
                    </a:xfrm>
                    <a:prstGeom prst="line">
                      <a:avLst/>
                    </a:prstGeom>
                    <a:ln>
                      <a:solidFill>
                        <a:schemeClr val="bg1">
                          <a:lumMod val="65000"/>
                        </a:schemeClr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6" name="Straight Connector 75">
                      <a:extLst>
                        <a:ext uri="{FF2B5EF4-FFF2-40B4-BE49-F238E27FC236}">
                          <a16:creationId xmlns:a16="http://schemas.microsoft.com/office/drawing/2014/main" id="{68A09436-E656-3B88-F8E7-6D4C61F75D97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7973652" y="3178433"/>
                      <a:ext cx="0" cy="18288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7" name="Straight Connector 76">
                      <a:extLst>
                        <a:ext uri="{FF2B5EF4-FFF2-40B4-BE49-F238E27FC236}">
                          <a16:creationId xmlns:a16="http://schemas.microsoft.com/office/drawing/2014/main" id="{0CE93317-CBF3-04EC-A09C-D0F3660C11F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8068246" y="3178432"/>
                      <a:ext cx="0" cy="182880"/>
                    </a:xfrm>
                    <a:prstGeom prst="line">
                      <a:avLst/>
                    </a:prstGeom>
                    <a:ln>
                      <a:solidFill>
                        <a:schemeClr val="bg1">
                          <a:lumMod val="65000"/>
                        </a:schemeClr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8" name="Straight Connector 77">
                      <a:extLst>
                        <a:ext uri="{FF2B5EF4-FFF2-40B4-BE49-F238E27FC236}">
                          <a16:creationId xmlns:a16="http://schemas.microsoft.com/office/drawing/2014/main" id="{29DAF083-B5EE-29C8-F168-1C18597F7FA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8157584" y="3178433"/>
                      <a:ext cx="0" cy="182880"/>
                    </a:xfrm>
                    <a:prstGeom prst="line">
                      <a:avLst/>
                    </a:prstGeom>
                    <a:ln>
                      <a:solidFill>
                        <a:schemeClr val="bg1">
                          <a:lumMod val="65000"/>
                        </a:schemeClr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9" name="Straight Connector 78">
                      <a:extLst>
                        <a:ext uri="{FF2B5EF4-FFF2-40B4-BE49-F238E27FC236}">
                          <a16:creationId xmlns:a16="http://schemas.microsoft.com/office/drawing/2014/main" id="{AB86B325-B53A-7072-9D52-AE0313A6CDD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8257431" y="3178433"/>
                      <a:ext cx="0" cy="182880"/>
                    </a:xfrm>
                    <a:prstGeom prst="line">
                      <a:avLst/>
                    </a:prstGeom>
                    <a:ln>
                      <a:solidFill>
                        <a:schemeClr val="bg1">
                          <a:lumMod val="65000"/>
                        </a:schemeClr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0" name="Straight Connector 79">
                      <a:extLst>
                        <a:ext uri="{FF2B5EF4-FFF2-40B4-BE49-F238E27FC236}">
                          <a16:creationId xmlns:a16="http://schemas.microsoft.com/office/drawing/2014/main" id="{8A74FA3E-F0E1-CC24-E794-D8B991301591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8352025" y="3178432"/>
                      <a:ext cx="0" cy="182880"/>
                    </a:xfrm>
                    <a:prstGeom prst="line">
                      <a:avLst/>
                    </a:prstGeom>
                    <a:ln>
                      <a:solidFill>
                        <a:schemeClr val="bg1">
                          <a:lumMod val="65000"/>
                        </a:schemeClr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1" name="Straight Connector 80">
                      <a:extLst>
                        <a:ext uri="{FF2B5EF4-FFF2-40B4-BE49-F238E27FC236}">
                          <a16:creationId xmlns:a16="http://schemas.microsoft.com/office/drawing/2014/main" id="{E294B2BD-5B21-5F76-E0C4-7231FB6213C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8441363" y="3178433"/>
                      <a:ext cx="0" cy="182880"/>
                    </a:xfrm>
                    <a:prstGeom prst="line">
                      <a:avLst/>
                    </a:prstGeom>
                    <a:ln>
                      <a:solidFill>
                        <a:schemeClr val="bg1">
                          <a:lumMod val="65000"/>
                        </a:schemeClr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2" name="Straight Connector 81">
                      <a:extLst>
                        <a:ext uri="{FF2B5EF4-FFF2-40B4-BE49-F238E27FC236}">
                          <a16:creationId xmlns:a16="http://schemas.microsoft.com/office/drawing/2014/main" id="{12FB01A4-C4C0-40DB-7A88-024947C070D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8541210" y="3178433"/>
                      <a:ext cx="0" cy="182880"/>
                    </a:xfrm>
                    <a:prstGeom prst="line">
                      <a:avLst/>
                    </a:prstGeom>
                    <a:ln>
                      <a:solidFill>
                        <a:schemeClr val="bg1">
                          <a:lumMod val="65000"/>
                        </a:schemeClr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3" name="Straight Connector 82">
                      <a:extLst>
                        <a:ext uri="{FF2B5EF4-FFF2-40B4-BE49-F238E27FC236}">
                          <a16:creationId xmlns:a16="http://schemas.microsoft.com/office/drawing/2014/main" id="{A719484C-5725-4B26-E423-1BC29DBFB63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8635804" y="3178432"/>
                      <a:ext cx="0" cy="182880"/>
                    </a:xfrm>
                    <a:prstGeom prst="line">
                      <a:avLst/>
                    </a:prstGeom>
                    <a:ln>
                      <a:solidFill>
                        <a:schemeClr val="bg1">
                          <a:lumMod val="65000"/>
                        </a:schemeClr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4" name="Straight Connector 83">
                      <a:extLst>
                        <a:ext uri="{FF2B5EF4-FFF2-40B4-BE49-F238E27FC236}">
                          <a16:creationId xmlns:a16="http://schemas.microsoft.com/office/drawing/2014/main" id="{01C5EC23-81C2-9DED-7443-4D640BE2D33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8725144" y="3178432"/>
                      <a:ext cx="0" cy="18288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5" name="Straight Connector 84">
                      <a:extLst>
                        <a:ext uri="{FF2B5EF4-FFF2-40B4-BE49-F238E27FC236}">
                          <a16:creationId xmlns:a16="http://schemas.microsoft.com/office/drawing/2014/main" id="{FA590643-B26D-2463-B5EA-C6B9103B410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8824991" y="3178432"/>
                      <a:ext cx="0" cy="182880"/>
                    </a:xfrm>
                    <a:prstGeom prst="line">
                      <a:avLst/>
                    </a:prstGeom>
                    <a:ln w="19050">
                      <a:solidFill>
                        <a:schemeClr val="bg1">
                          <a:lumMod val="65000"/>
                        </a:schemeClr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60" name="Straight Connector 59">
                    <a:extLst>
                      <a:ext uri="{FF2B5EF4-FFF2-40B4-BE49-F238E27FC236}">
                        <a16:creationId xmlns:a16="http://schemas.microsoft.com/office/drawing/2014/main" id="{078FF869-840D-0A2C-4543-21E65B9FDF8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537473" y="2656829"/>
                    <a:ext cx="1182561" cy="1782"/>
                  </a:xfrm>
                  <a:prstGeom prst="line">
                    <a:avLst/>
                  </a:prstGeom>
                  <a:ln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1" name="Straight Connector 60">
                    <a:extLst>
                      <a:ext uri="{FF2B5EF4-FFF2-40B4-BE49-F238E27FC236}">
                        <a16:creationId xmlns:a16="http://schemas.microsoft.com/office/drawing/2014/main" id="{F9E59E37-2193-6263-55FE-E8347FFC51C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537472" y="2837063"/>
                    <a:ext cx="1182561" cy="1782"/>
                  </a:xfrm>
                  <a:prstGeom prst="line">
                    <a:avLst/>
                  </a:prstGeom>
                  <a:ln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1" name="Group 10">
                  <a:extLst>
                    <a:ext uri="{FF2B5EF4-FFF2-40B4-BE49-F238E27FC236}">
                      <a16:creationId xmlns:a16="http://schemas.microsoft.com/office/drawing/2014/main" id="{90DD0D15-D0BE-B99D-E487-F3971B533B77}"/>
                    </a:ext>
                  </a:extLst>
                </p:cNvPr>
                <p:cNvGrpSpPr/>
                <p:nvPr/>
              </p:nvGrpSpPr>
              <p:grpSpPr>
                <a:xfrm>
                  <a:off x="2186983" y="2385024"/>
                  <a:ext cx="900406" cy="187306"/>
                  <a:chOff x="9048720" y="2652403"/>
                  <a:chExt cx="900406" cy="187306"/>
                </a:xfrm>
              </p:grpSpPr>
              <p:cxnSp>
                <p:nvCxnSpPr>
                  <p:cNvPr id="39" name="Straight Connector 38">
                    <a:extLst>
                      <a:ext uri="{FF2B5EF4-FFF2-40B4-BE49-F238E27FC236}">
                        <a16:creationId xmlns:a16="http://schemas.microsoft.com/office/drawing/2014/main" id="{63FF8F67-B828-60D5-DF17-D276C945247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9098044" y="2656829"/>
                    <a:ext cx="0" cy="182880"/>
                  </a:xfrm>
                  <a:prstGeom prst="line">
                    <a:avLst/>
                  </a:prstGeom>
                  <a:ln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0" name="Straight Connector 39">
                    <a:extLst>
                      <a:ext uri="{FF2B5EF4-FFF2-40B4-BE49-F238E27FC236}">
                        <a16:creationId xmlns:a16="http://schemas.microsoft.com/office/drawing/2014/main" id="{187B2CDA-FDFB-C922-638E-A61C135E055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9197891" y="2656829"/>
                    <a:ext cx="0" cy="182880"/>
                  </a:xfrm>
                  <a:prstGeom prst="line">
                    <a:avLst/>
                  </a:prstGeom>
                  <a:ln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1" name="Straight Connector 40">
                    <a:extLst>
                      <a:ext uri="{FF2B5EF4-FFF2-40B4-BE49-F238E27FC236}">
                        <a16:creationId xmlns:a16="http://schemas.microsoft.com/office/drawing/2014/main" id="{F499F747-20D6-7E0D-6C03-3A14AE19D1F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9292485" y="2656828"/>
                    <a:ext cx="0" cy="182880"/>
                  </a:xfrm>
                  <a:prstGeom prst="line">
                    <a:avLst/>
                  </a:prstGeom>
                  <a:ln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2" name="Straight Connector 41">
                    <a:extLst>
                      <a:ext uri="{FF2B5EF4-FFF2-40B4-BE49-F238E27FC236}">
                        <a16:creationId xmlns:a16="http://schemas.microsoft.com/office/drawing/2014/main" id="{9FDDA350-0E49-C9A2-70BA-52FE33E8064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9381823" y="2656829"/>
                    <a:ext cx="0" cy="182880"/>
                  </a:xfrm>
                  <a:prstGeom prst="line">
                    <a:avLst/>
                  </a:prstGeom>
                  <a:ln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3" name="Straight Connector 42">
                    <a:extLst>
                      <a:ext uri="{FF2B5EF4-FFF2-40B4-BE49-F238E27FC236}">
                        <a16:creationId xmlns:a16="http://schemas.microsoft.com/office/drawing/2014/main" id="{7C3D4A19-5340-BAFC-7D9D-3280568D8FD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9481670" y="2656829"/>
                    <a:ext cx="0" cy="182880"/>
                  </a:xfrm>
                  <a:prstGeom prst="line">
                    <a:avLst/>
                  </a:prstGeom>
                  <a:ln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4" name="Straight Connector 43">
                    <a:extLst>
                      <a:ext uri="{FF2B5EF4-FFF2-40B4-BE49-F238E27FC236}">
                        <a16:creationId xmlns:a16="http://schemas.microsoft.com/office/drawing/2014/main" id="{B248897E-30F1-1889-CB91-EB186D45B41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9576264" y="2656828"/>
                    <a:ext cx="0" cy="182880"/>
                  </a:xfrm>
                  <a:prstGeom prst="line">
                    <a:avLst/>
                  </a:prstGeom>
                  <a:ln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5" name="Straight Connector 44">
                    <a:extLst>
                      <a:ext uri="{FF2B5EF4-FFF2-40B4-BE49-F238E27FC236}">
                        <a16:creationId xmlns:a16="http://schemas.microsoft.com/office/drawing/2014/main" id="{E2763EA2-C6BA-1789-86D5-91261F74C6A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9145195" y="2656829"/>
                    <a:ext cx="0" cy="182880"/>
                  </a:xfrm>
                  <a:prstGeom prst="line">
                    <a:avLst/>
                  </a:prstGeom>
                  <a:ln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" name="Straight Connector 45">
                    <a:extLst>
                      <a:ext uri="{FF2B5EF4-FFF2-40B4-BE49-F238E27FC236}">
                        <a16:creationId xmlns:a16="http://schemas.microsoft.com/office/drawing/2014/main" id="{AEF75E38-F82F-F31B-D74A-5C229C993B3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9245042" y="2656829"/>
                    <a:ext cx="0" cy="18288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" name="Straight Connector 46">
                    <a:extLst>
                      <a:ext uri="{FF2B5EF4-FFF2-40B4-BE49-F238E27FC236}">
                        <a16:creationId xmlns:a16="http://schemas.microsoft.com/office/drawing/2014/main" id="{0DE89D20-4737-01F9-BD76-021DBCFDA9E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9339636" y="2656828"/>
                    <a:ext cx="0" cy="182880"/>
                  </a:xfrm>
                  <a:prstGeom prst="line">
                    <a:avLst/>
                  </a:prstGeom>
                  <a:ln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" name="Straight Connector 47">
                    <a:extLst>
                      <a:ext uri="{FF2B5EF4-FFF2-40B4-BE49-F238E27FC236}">
                        <a16:creationId xmlns:a16="http://schemas.microsoft.com/office/drawing/2014/main" id="{A7AFD524-E042-DFC8-0EA1-D8427B99B15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9428974" y="2656829"/>
                    <a:ext cx="0" cy="182880"/>
                  </a:xfrm>
                  <a:prstGeom prst="line">
                    <a:avLst/>
                  </a:prstGeom>
                  <a:ln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" name="Straight Connector 48">
                    <a:extLst>
                      <a:ext uri="{FF2B5EF4-FFF2-40B4-BE49-F238E27FC236}">
                        <a16:creationId xmlns:a16="http://schemas.microsoft.com/office/drawing/2014/main" id="{23A26F8E-8E8D-A47E-166D-17A8BFA35E5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9528821" y="2656829"/>
                    <a:ext cx="0" cy="182880"/>
                  </a:xfrm>
                  <a:prstGeom prst="line">
                    <a:avLst/>
                  </a:prstGeom>
                  <a:ln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0" name="Straight Connector 49">
                    <a:extLst>
                      <a:ext uri="{FF2B5EF4-FFF2-40B4-BE49-F238E27FC236}">
                        <a16:creationId xmlns:a16="http://schemas.microsoft.com/office/drawing/2014/main" id="{8B4AB88A-E57B-80CD-BC44-B8166CF5DB4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9623415" y="2656828"/>
                    <a:ext cx="0" cy="182880"/>
                  </a:xfrm>
                  <a:prstGeom prst="line">
                    <a:avLst/>
                  </a:prstGeom>
                  <a:ln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" name="Straight Connector 50">
                    <a:extLst>
                      <a:ext uri="{FF2B5EF4-FFF2-40B4-BE49-F238E27FC236}">
                        <a16:creationId xmlns:a16="http://schemas.microsoft.com/office/drawing/2014/main" id="{8A3D2085-845B-7956-D077-77F5C4721E4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9670240" y="2652404"/>
                    <a:ext cx="0" cy="182880"/>
                  </a:xfrm>
                  <a:prstGeom prst="line">
                    <a:avLst/>
                  </a:prstGeom>
                  <a:ln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" name="Straight Connector 51">
                    <a:extLst>
                      <a:ext uri="{FF2B5EF4-FFF2-40B4-BE49-F238E27FC236}">
                        <a16:creationId xmlns:a16="http://schemas.microsoft.com/office/drawing/2014/main" id="{90AB059F-AC84-7CA3-2EE9-1D0F5D71CDE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9770087" y="2652404"/>
                    <a:ext cx="0" cy="182880"/>
                  </a:xfrm>
                  <a:prstGeom prst="line">
                    <a:avLst/>
                  </a:prstGeom>
                  <a:ln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" name="Straight Connector 52">
                    <a:extLst>
                      <a:ext uri="{FF2B5EF4-FFF2-40B4-BE49-F238E27FC236}">
                        <a16:creationId xmlns:a16="http://schemas.microsoft.com/office/drawing/2014/main" id="{F162665B-A5A2-88F1-1894-4492BD0FC84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9864681" y="2652403"/>
                    <a:ext cx="0" cy="182880"/>
                  </a:xfrm>
                  <a:prstGeom prst="line">
                    <a:avLst/>
                  </a:prstGeom>
                  <a:ln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" name="Straight Connector 53">
                    <a:extLst>
                      <a:ext uri="{FF2B5EF4-FFF2-40B4-BE49-F238E27FC236}">
                        <a16:creationId xmlns:a16="http://schemas.microsoft.com/office/drawing/2014/main" id="{A7EE8E17-9B1D-4FDA-D13F-D97465FA0FD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9717391" y="2652404"/>
                    <a:ext cx="0" cy="182880"/>
                  </a:xfrm>
                  <a:prstGeom prst="line">
                    <a:avLst/>
                  </a:prstGeom>
                  <a:ln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5" name="Straight Connector 54">
                    <a:extLst>
                      <a:ext uri="{FF2B5EF4-FFF2-40B4-BE49-F238E27FC236}">
                        <a16:creationId xmlns:a16="http://schemas.microsoft.com/office/drawing/2014/main" id="{9953AD1C-3A83-7A28-DD7D-A3798608576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9817238" y="2652404"/>
                    <a:ext cx="0" cy="182880"/>
                  </a:xfrm>
                  <a:prstGeom prst="line">
                    <a:avLst/>
                  </a:prstGeom>
                  <a:ln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6" name="Straight Connector 55">
                    <a:extLst>
                      <a:ext uri="{FF2B5EF4-FFF2-40B4-BE49-F238E27FC236}">
                        <a16:creationId xmlns:a16="http://schemas.microsoft.com/office/drawing/2014/main" id="{4F5F277A-3986-D81B-E517-519D90EA87F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9911832" y="2652403"/>
                    <a:ext cx="0" cy="18288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7" name="Straight Connector 56">
                    <a:extLst>
                      <a:ext uri="{FF2B5EF4-FFF2-40B4-BE49-F238E27FC236}">
                        <a16:creationId xmlns:a16="http://schemas.microsoft.com/office/drawing/2014/main" id="{B979775D-3E00-B493-E75C-8236CB2980F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9048720" y="2660407"/>
                    <a:ext cx="898417" cy="0"/>
                  </a:xfrm>
                  <a:prstGeom prst="line">
                    <a:avLst/>
                  </a:prstGeom>
                  <a:ln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8" name="Straight Connector 57">
                    <a:extLst>
                      <a:ext uri="{FF2B5EF4-FFF2-40B4-BE49-F238E27FC236}">
                        <a16:creationId xmlns:a16="http://schemas.microsoft.com/office/drawing/2014/main" id="{2015E890-53D0-3DF6-1BBF-4FCB78BD4C7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9050964" y="2836142"/>
                    <a:ext cx="898162" cy="2756"/>
                  </a:xfrm>
                  <a:prstGeom prst="line">
                    <a:avLst/>
                  </a:prstGeom>
                  <a:ln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2" name="Group 11">
                  <a:extLst>
                    <a:ext uri="{FF2B5EF4-FFF2-40B4-BE49-F238E27FC236}">
                      <a16:creationId xmlns:a16="http://schemas.microsoft.com/office/drawing/2014/main" id="{0C097F72-6A4A-4E50-A9E6-2CF130F15767}"/>
                    </a:ext>
                  </a:extLst>
                </p:cNvPr>
                <p:cNvGrpSpPr/>
                <p:nvPr/>
              </p:nvGrpSpPr>
              <p:grpSpPr>
                <a:xfrm>
                  <a:off x="2896036" y="2064921"/>
                  <a:ext cx="755421" cy="184496"/>
                  <a:chOff x="9767818" y="2374821"/>
                  <a:chExt cx="755421" cy="184496"/>
                </a:xfrm>
              </p:grpSpPr>
              <p:cxnSp>
                <p:nvCxnSpPr>
                  <p:cNvPr id="22" name="Straight Connector 21">
                    <a:extLst>
                      <a:ext uri="{FF2B5EF4-FFF2-40B4-BE49-F238E27FC236}">
                        <a16:creationId xmlns:a16="http://schemas.microsoft.com/office/drawing/2014/main" id="{A4B85AE5-6E7A-47FA-E99B-82C5AEE04EC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9859788" y="2376436"/>
                    <a:ext cx="0" cy="182880"/>
                  </a:xfrm>
                  <a:prstGeom prst="line">
                    <a:avLst/>
                  </a:prstGeom>
                  <a:ln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" name="Straight Connector 22">
                    <a:extLst>
                      <a:ext uri="{FF2B5EF4-FFF2-40B4-BE49-F238E27FC236}">
                        <a16:creationId xmlns:a16="http://schemas.microsoft.com/office/drawing/2014/main" id="{0018D4DF-0151-27FE-2891-5BD03250465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9949126" y="2376437"/>
                    <a:ext cx="0" cy="182880"/>
                  </a:xfrm>
                  <a:prstGeom prst="line">
                    <a:avLst/>
                  </a:prstGeom>
                  <a:ln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" name="Straight Connector 23">
                    <a:extLst>
                      <a:ext uri="{FF2B5EF4-FFF2-40B4-BE49-F238E27FC236}">
                        <a16:creationId xmlns:a16="http://schemas.microsoft.com/office/drawing/2014/main" id="{AF363862-2315-67C6-0FA8-047434B522B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0048973" y="2376437"/>
                    <a:ext cx="0" cy="182880"/>
                  </a:xfrm>
                  <a:prstGeom prst="line">
                    <a:avLst/>
                  </a:prstGeom>
                  <a:ln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" name="Straight Connector 24">
                    <a:extLst>
                      <a:ext uri="{FF2B5EF4-FFF2-40B4-BE49-F238E27FC236}">
                        <a16:creationId xmlns:a16="http://schemas.microsoft.com/office/drawing/2014/main" id="{59E8EEE6-88CA-98BB-AB99-5E5F01EF9F3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0143567" y="2376436"/>
                    <a:ext cx="0" cy="182880"/>
                  </a:xfrm>
                  <a:prstGeom prst="line">
                    <a:avLst/>
                  </a:prstGeom>
                  <a:ln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" name="Straight Connector 25">
                    <a:extLst>
                      <a:ext uri="{FF2B5EF4-FFF2-40B4-BE49-F238E27FC236}">
                        <a16:creationId xmlns:a16="http://schemas.microsoft.com/office/drawing/2014/main" id="{5266E141-D832-6DA4-711A-B1DE164F9DA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0232905" y="2376437"/>
                    <a:ext cx="0" cy="182880"/>
                  </a:xfrm>
                  <a:prstGeom prst="line">
                    <a:avLst/>
                  </a:prstGeom>
                  <a:ln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" name="Straight Connector 26">
                    <a:extLst>
                      <a:ext uri="{FF2B5EF4-FFF2-40B4-BE49-F238E27FC236}">
                        <a16:creationId xmlns:a16="http://schemas.microsoft.com/office/drawing/2014/main" id="{46880716-1AE2-ADA7-69C1-0D2975B31BE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0332752" y="2376437"/>
                    <a:ext cx="0" cy="182880"/>
                  </a:xfrm>
                  <a:prstGeom prst="line">
                    <a:avLst/>
                  </a:prstGeom>
                  <a:ln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" name="Straight Connector 27">
                    <a:extLst>
                      <a:ext uri="{FF2B5EF4-FFF2-40B4-BE49-F238E27FC236}">
                        <a16:creationId xmlns:a16="http://schemas.microsoft.com/office/drawing/2014/main" id="{17C506E8-DF8C-60A5-7CA1-18A56C6447E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0427346" y="2376436"/>
                    <a:ext cx="0" cy="182880"/>
                  </a:xfrm>
                  <a:prstGeom prst="line">
                    <a:avLst/>
                  </a:prstGeom>
                  <a:ln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" name="Straight Connector 28">
                    <a:extLst>
                      <a:ext uri="{FF2B5EF4-FFF2-40B4-BE49-F238E27FC236}">
                        <a16:creationId xmlns:a16="http://schemas.microsoft.com/office/drawing/2014/main" id="{2E18B53A-C354-B2C4-9AB5-C474F83E103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9812345" y="2376437"/>
                    <a:ext cx="0" cy="182880"/>
                  </a:xfrm>
                  <a:prstGeom prst="line">
                    <a:avLst/>
                  </a:prstGeom>
                  <a:ln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" name="Straight Connector 29">
                    <a:extLst>
                      <a:ext uri="{FF2B5EF4-FFF2-40B4-BE49-F238E27FC236}">
                        <a16:creationId xmlns:a16="http://schemas.microsoft.com/office/drawing/2014/main" id="{F62E0BA2-40A5-0888-7FD3-CA17918FC49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9906939" y="2376436"/>
                    <a:ext cx="0" cy="18288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" name="Straight Connector 30">
                    <a:extLst>
                      <a:ext uri="{FF2B5EF4-FFF2-40B4-BE49-F238E27FC236}">
                        <a16:creationId xmlns:a16="http://schemas.microsoft.com/office/drawing/2014/main" id="{5661DBBC-8FCD-BBC0-A4CF-CB62FF4C7E3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9996277" y="2376437"/>
                    <a:ext cx="0" cy="182880"/>
                  </a:xfrm>
                  <a:prstGeom prst="line">
                    <a:avLst/>
                  </a:prstGeom>
                  <a:ln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" name="Straight Connector 31">
                    <a:extLst>
                      <a:ext uri="{FF2B5EF4-FFF2-40B4-BE49-F238E27FC236}">
                        <a16:creationId xmlns:a16="http://schemas.microsoft.com/office/drawing/2014/main" id="{1E80E5FC-50EA-4BC8-3831-9E270411DA2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0096124" y="2376437"/>
                    <a:ext cx="0" cy="182880"/>
                  </a:xfrm>
                  <a:prstGeom prst="line">
                    <a:avLst/>
                  </a:prstGeom>
                  <a:ln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" name="Straight Connector 32">
                    <a:extLst>
                      <a:ext uri="{FF2B5EF4-FFF2-40B4-BE49-F238E27FC236}">
                        <a16:creationId xmlns:a16="http://schemas.microsoft.com/office/drawing/2014/main" id="{15013D26-37AF-1CFA-B5E4-2F6A4B08315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0190718" y="2376436"/>
                    <a:ext cx="0" cy="182880"/>
                  </a:xfrm>
                  <a:prstGeom prst="line">
                    <a:avLst/>
                  </a:prstGeom>
                  <a:ln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" name="Straight Connector 33">
                    <a:extLst>
                      <a:ext uri="{FF2B5EF4-FFF2-40B4-BE49-F238E27FC236}">
                        <a16:creationId xmlns:a16="http://schemas.microsoft.com/office/drawing/2014/main" id="{A58A7E25-FE77-0B6E-9210-3B4297DCFC7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0280056" y="2376437"/>
                    <a:ext cx="0" cy="182880"/>
                  </a:xfrm>
                  <a:prstGeom prst="line">
                    <a:avLst/>
                  </a:prstGeom>
                  <a:ln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" name="Straight Connector 34">
                    <a:extLst>
                      <a:ext uri="{FF2B5EF4-FFF2-40B4-BE49-F238E27FC236}">
                        <a16:creationId xmlns:a16="http://schemas.microsoft.com/office/drawing/2014/main" id="{AA1EB723-2BC1-FB7E-E3BE-2B3101B19F2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0379903" y="2376437"/>
                    <a:ext cx="0" cy="182880"/>
                  </a:xfrm>
                  <a:prstGeom prst="line">
                    <a:avLst/>
                  </a:prstGeom>
                  <a:ln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Straight Connector 35">
                    <a:extLst>
                      <a:ext uri="{FF2B5EF4-FFF2-40B4-BE49-F238E27FC236}">
                        <a16:creationId xmlns:a16="http://schemas.microsoft.com/office/drawing/2014/main" id="{0C2BFE8D-32BD-C348-9D09-45C9887DBAD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0474497" y="2376436"/>
                    <a:ext cx="0" cy="182880"/>
                  </a:xfrm>
                  <a:prstGeom prst="line">
                    <a:avLst/>
                  </a:prstGeom>
                  <a:ln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" name="Straight Connector 36">
                    <a:extLst>
                      <a:ext uri="{FF2B5EF4-FFF2-40B4-BE49-F238E27FC236}">
                        <a16:creationId xmlns:a16="http://schemas.microsoft.com/office/drawing/2014/main" id="{D79C44F3-66F7-7258-F43C-C042C271F69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9767818" y="2549910"/>
                    <a:ext cx="755371" cy="2756"/>
                  </a:xfrm>
                  <a:prstGeom prst="line">
                    <a:avLst/>
                  </a:prstGeom>
                  <a:ln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" name="Straight Connector 37">
                    <a:extLst>
                      <a:ext uri="{FF2B5EF4-FFF2-40B4-BE49-F238E27FC236}">
                        <a16:creationId xmlns:a16="http://schemas.microsoft.com/office/drawing/2014/main" id="{40CE4CEA-5CF3-B4CD-6976-0CCC795C4C2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9767868" y="2374821"/>
                    <a:ext cx="755371" cy="2756"/>
                  </a:xfrm>
                  <a:prstGeom prst="line">
                    <a:avLst/>
                  </a:prstGeom>
                  <a:ln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74922A9B-5689-A3BB-BBFC-862FE2DCDC50}"/>
                    </a:ext>
                  </a:extLst>
                </p:cNvPr>
                <p:cNvSpPr txBox="1"/>
                <p:nvPr/>
              </p:nvSpPr>
              <p:spPr>
                <a:xfrm>
                  <a:off x="1968916" y="2117980"/>
                  <a:ext cx="93487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/>
                    <a:t>SNP set</a:t>
                  </a:r>
                  <a:r>
                    <a:rPr lang="en-US" sz="1400" i="1" dirty="0"/>
                    <a:t> A</a:t>
                  </a:r>
                </a:p>
              </p:txBody>
            </p:sp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9F2AE2BA-CE00-B340-5D15-2F27F2D5C082}"/>
                    </a:ext>
                  </a:extLst>
                </p:cNvPr>
                <p:cNvSpPr txBox="1"/>
                <p:nvPr/>
              </p:nvSpPr>
              <p:spPr>
                <a:xfrm>
                  <a:off x="2802553" y="1783170"/>
                  <a:ext cx="954107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/>
                    <a:t>SNP set</a:t>
                  </a:r>
                  <a:r>
                    <a:rPr lang="en-US" sz="1400" i="1" dirty="0"/>
                    <a:t> C</a:t>
                  </a:r>
                </a:p>
              </p:txBody>
            </p:sp>
            <p:sp>
              <p:nvSpPr>
                <p:cNvPr id="15" name="Right Arrow 14">
                  <a:extLst>
                    <a:ext uri="{FF2B5EF4-FFF2-40B4-BE49-F238E27FC236}">
                      <a16:creationId xmlns:a16="http://schemas.microsoft.com/office/drawing/2014/main" id="{BA97A940-81AF-D1EB-85E2-9A06FFB1AF56}"/>
                    </a:ext>
                  </a:extLst>
                </p:cNvPr>
                <p:cNvSpPr/>
                <p:nvPr/>
              </p:nvSpPr>
              <p:spPr>
                <a:xfrm rot="16200000">
                  <a:off x="819014" y="2575020"/>
                  <a:ext cx="120981" cy="160020"/>
                </a:xfrm>
                <a:prstGeom prst="rightArrow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" name="Right Arrow 15">
                  <a:extLst>
                    <a:ext uri="{FF2B5EF4-FFF2-40B4-BE49-F238E27FC236}">
                      <a16:creationId xmlns:a16="http://schemas.microsoft.com/office/drawing/2014/main" id="{804A9106-77FC-667A-D2D4-D343BB906269}"/>
                    </a:ext>
                  </a:extLst>
                </p:cNvPr>
                <p:cNvSpPr/>
                <p:nvPr/>
              </p:nvSpPr>
              <p:spPr>
                <a:xfrm rot="16200000">
                  <a:off x="1208612" y="2579389"/>
                  <a:ext cx="120981" cy="160020"/>
                </a:xfrm>
                <a:prstGeom prst="rightArrow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" name="Right Arrow 16">
                  <a:extLst>
                    <a:ext uri="{FF2B5EF4-FFF2-40B4-BE49-F238E27FC236}">
                      <a16:creationId xmlns:a16="http://schemas.microsoft.com/office/drawing/2014/main" id="{E58FB2A9-82D4-A256-37CC-C31B9AD79CE5}"/>
                    </a:ext>
                  </a:extLst>
                </p:cNvPr>
                <p:cNvSpPr/>
                <p:nvPr/>
              </p:nvSpPr>
              <p:spPr>
                <a:xfrm rot="16200000">
                  <a:off x="1650517" y="2576406"/>
                  <a:ext cx="120981" cy="160020"/>
                </a:xfrm>
                <a:prstGeom prst="rightArrow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" name="Right Arrow 17">
                  <a:extLst>
                    <a:ext uri="{FF2B5EF4-FFF2-40B4-BE49-F238E27FC236}">
                      <a16:creationId xmlns:a16="http://schemas.microsoft.com/office/drawing/2014/main" id="{FAEA0650-2385-1EB7-661E-DF31DC25961C}"/>
                    </a:ext>
                  </a:extLst>
                </p:cNvPr>
                <p:cNvSpPr/>
                <p:nvPr/>
              </p:nvSpPr>
              <p:spPr>
                <a:xfrm rot="16200000">
                  <a:off x="2424345" y="2574412"/>
                  <a:ext cx="120981" cy="160020"/>
                </a:xfrm>
                <a:prstGeom prst="rightArrow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" name="Right Arrow 18">
                  <a:extLst>
                    <a:ext uri="{FF2B5EF4-FFF2-40B4-BE49-F238E27FC236}">
                      <a16:creationId xmlns:a16="http://schemas.microsoft.com/office/drawing/2014/main" id="{25D517BC-09B0-F2B7-2993-231BAF580607}"/>
                    </a:ext>
                  </a:extLst>
                </p:cNvPr>
                <p:cNvSpPr/>
                <p:nvPr/>
              </p:nvSpPr>
              <p:spPr>
                <a:xfrm rot="16200000">
                  <a:off x="2777198" y="2573244"/>
                  <a:ext cx="120981" cy="160020"/>
                </a:xfrm>
                <a:prstGeom prst="rightArrow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" name="Right Arrow 19">
                  <a:extLst>
                    <a:ext uri="{FF2B5EF4-FFF2-40B4-BE49-F238E27FC236}">
                      <a16:creationId xmlns:a16="http://schemas.microsoft.com/office/drawing/2014/main" id="{39380DEE-A3AD-7B2C-EC52-0C76907DCD5F}"/>
                    </a:ext>
                  </a:extLst>
                </p:cNvPr>
                <p:cNvSpPr/>
                <p:nvPr/>
              </p:nvSpPr>
              <p:spPr>
                <a:xfrm rot="16200000">
                  <a:off x="3022115" y="2409811"/>
                  <a:ext cx="424545" cy="160020"/>
                </a:xfrm>
                <a:prstGeom prst="rightArrow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" name="Right Arrow 20">
                  <a:extLst>
                    <a:ext uri="{FF2B5EF4-FFF2-40B4-BE49-F238E27FC236}">
                      <a16:creationId xmlns:a16="http://schemas.microsoft.com/office/drawing/2014/main" id="{BE461806-8D87-FCFD-DAEE-D4D86C566E31}"/>
                    </a:ext>
                  </a:extLst>
                </p:cNvPr>
                <p:cNvSpPr/>
                <p:nvPr/>
              </p:nvSpPr>
              <p:spPr>
                <a:xfrm rot="16200000">
                  <a:off x="3329011" y="2417834"/>
                  <a:ext cx="424545" cy="160020"/>
                </a:xfrm>
                <a:prstGeom prst="rightArrow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63" name="TextBox 162">
                  <a:extLst>
                    <a:ext uri="{FF2B5EF4-FFF2-40B4-BE49-F238E27FC236}">
                      <a16:creationId xmlns:a16="http://schemas.microsoft.com/office/drawing/2014/main" id="{CC38B5CF-F8B3-2D2A-0459-C8622CCE283E}"/>
                    </a:ext>
                  </a:extLst>
                </p:cNvPr>
                <p:cNvSpPr txBox="1"/>
                <p:nvPr/>
              </p:nvSpPr>
              <p:spPr>
                <a:xfrm>
                  <a:off x="350554" y="1785372"/>
                  <a:ext cx="1018227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100" b="1" dirty="0"/>
                    <a:t>I</a:t>
                  </a:r>
                  <a:r>
                    <a:rPr lang="en-US" sz="1100" dirty="0"/>
                    <a:t>: Causal SNP</a:t>
                  </a:r>
                </a:p>
              </p:txBody>
            </p:sp>
          </p:grpSp>
        </p:grpSp>
        <p:grpSp>
          <p:nvGrpSpPr>
            <p:cNvPr id="315" name="Group 314">
              <a:extLst>
                <a:ext uri="{FF2B5EF4-FFF2-40B4-BE49-F238E27FC236}">
                  <a16:creationId xmlns:a16="http://schemas.microsoft.com/office/drawing/2014/main" id="{C9E2F76D-52D6-B8F2-76D4-2E5B670E5B64}"/>
                </a:ext>
              </a:extLst>
            </p:cNvPr>
            <p:cNvGrpSpPr/>
            <p:nvPr/>
          </p:nvGrpSpPr>
          <p:grpSpPr>
            <a:xfrm>
              <a:off x="291947" y="2913324"/>
              <a:ext cx="3800317" cy="1393103"/>
              <a:chOff x="291947" y="2913324"/>
              <a:chExt cx="3800317" cy="1393103"/>
            </a:xfrm>
          </p:grpSpPr>
          <p:sp>
            <p:nvSpPr>
              <p:cNvPr id="184" name="Rectangle 183">
                <a:extLst>
                  <a:ext uri="{FF2B5EF4-FFF2-40B4-BE49-F238E27FC236}">
                    <a16:creationId xmlns:a16="http://schemas.microsoft.com/office/drawing/2014/main" id="{348A6C79-8A6F-4945-EFDB-D9B38839850C}"/>
                  </a:ext>
                </a:extLst>
              </p:cNvPr>
              <p:cNvSpPr/>
              <p:nvPr/>
            </p:nvSpPr>
            <p:spPr>
              <a:xfrm>
                <a:off x="291947" y="3938036"/>
                <a:ext cx="3800317" cy="36839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6" name="TextBox 165">
                    <a:extLst>
                      <a:ext uri="{FF2B5EF4-FFF2-40B4-BE49-F238E27FC236}">
                        <a16:creationId xmlns:a16="http://schemas.microsoft.com/office/drawing/2014/main" id="{AE65F5F1-955A-4411-9874-EF67D136C14E}"/>
                      </a:ext>
                    </a:extLst>
                  </p:cNvPr>
                  <p:cNvSpPr txBox="1"/>
                  <p:nvPr/>
                </p:nvSpPr>
                <p:spPr>
                  <a:xfrm>
                    <a:off x="958752" y="3185856"/>
                    <a:ext cx="2651047" cy="111254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𝐳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1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𝑍</m:t>
                                      </m:r>
                                    </m:e>
                                    <m:sub>
                                      <m:r>
                                        <a:rPr lang="en-US" sz="1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sz="1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</m:sup>
                                  </m:sSubSup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,…,</m:t>
                                  </m:r>
                                  <m:sSubSup>
                                    <m:sSubSupPr>
                                      <m:ctrlPr>
                                        <a:rPr lang="en-US" sz="1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𝑍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sz="1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sz="1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𝐵</m:t>
                                          </m:r>
                                        </m:sub>
                                      </m:sSub>
                                    </m:sub>
                                    <m:sup>
                                      <m:r>
                                        <a:rPr lang="en-US" sz="1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⊤</m:t>
                              </m:r>
                            </m:sup>
                          </m:sSup>
                        </m:oMath>
                      </m:oMathPara>
                    </a14:m>
                    <a:endParaRPr lang="en-US" sz="1600" b="0" i="1" dirty="0">
                      <a:solidFill>
                        <a:schemeClr val="tx1"/>
                      </a:solidFill>
                      <a:latin typeface="Cambria Math" panose="02040503050406030204" pitchFamily="18" charset="0"/>
                    </a:endParaRPr>
                  </a:p>
                  <a:p>
                    <a:endParaRPr lang="en-US" sz="600" b="0" i="1" dirty="0">
                      <a:solidFill>
                        <a:schemeClr val="tx1"/>
                      </a:solidFill>
                      <a:latin typeface="Cambria Math" panose="02040503050406030204" pitchFamily="18" charset="0"/>
                    </a:endParaRP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p>
                          </m:sSubSup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: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𝐳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16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vs</m:t>
                          </m:r>
                          <m:r>
                            <a:rPr lang="en-US" sz="16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Sup>
                            <m:sSubSupPr>
                              <m:ctrlP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p>
                          </m:sSubSup>
                          <m:r>
                            <a:rPr lang="en-US" sz="16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: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𝐳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16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</m:sub>
                          </m:s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≠</m:t>
                          </m:r>
                          <m:r>
                            <a:rPr lang="en-US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oMath>
                      </m:oMathPara>
                    </a14:m>
                    <a:endParaRPr lang="en-US" sz="1600" b="0" i="1" dirty="0">
                      <a:solidFill>
                        <a:schemeClr val="tx1"/>
                      </a:solidFill>
                      <a:latin typeface="Cambria Math" panose="02040503050406030204" pitchFamily="18" charset="0"/>
                    </a:endParaRPr>
                  </a:p>
                  <a:p>
                    <a:endParaRPr lang="en-US" sz="600" b="0" i="1" dirty="0">
                      <a:solidFill>
                        <a:schemeClr val="tx1"/>
                      </a:solidFill>
                      <a:latin typeface="Cambria Math" panose="02040503050406030204" pitchFamily="18" charset="0"/>
                    </a:endParaRP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Sup>
                            <m:sSubSupPr>
                              <m:ctrlP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600" b="1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𝐳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  <m:sup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⊤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𝐳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sSubSup>
                            <m:sSubSupPr>
                              <m:ctrlP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p>
                          </m:sSubSup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∼</m:t>
                          </m:r>
                          <m:r>
                            <m:rPr>
                              <m:sty m:val="p"/>
                            </m:rPr>
                            <a:rPr lang="en-US" sz="16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Γ</m:t>
                          </m:r>
                          <m:d>
                            <m:dPr>
                              <m:ctrlP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</m:sSub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</m:sSub>
                            </m:e>
                          </m:d>
                        </m:oMath>
                      </m:oMathPara>
                    </a14:m>
                    <a:endParaRPr lang="en-US" sz="1600" b="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66" name="TextBox 165">
                    <a:extLst>
                      <a:ext uri="{FF2B5EF4-FFF2-40B4-BE49-F238E27FC236}">
                        <a16:creationId xmlns:a16="http://schemas.microsoft.com/office/drawing/2014/main" id="{AE65F5F1-955A-4411-9874-EF67D136C14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58752" y="3185856"/>
                    <a:ext cx="2651047" cy="1112549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b="-113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68" name="Curved Connector 167">
                <a:extLst>
                  <a:ext uri="{FF2B5EF4-FFF2-40B4-BE49-F238E27FC236}">
                    <a16:creationId xmlns:a16="http://schemas.microsoft.com/office/drawing/2014/main" id="{C38D5EE4-62D7-B631-BA1A-619007C06C8E}"/>
                  </a:ext>
                </a:extLst>
              </p:cNvPr>
              <p:cNvCxnSpPr>
                <a:cxnSpLocks/>
                <a:stCxn id="89" idx="3"/>
                <a:endCxn id="166" idx="0"/>
              </p:cNvCxnSpPr>
              <p:nvPr/>
            </p:nvCxnSpPr>
            <p:spPr>
              <a:xfrm>
                <a:off x="1940938" y="2913324"/>
                <a:ext cx="343338" cy="272532"/>
              </a:xfrm>
              <a:prstGeom prst="curvedConnector2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20" name="Group 319">
            <a:extLst>
              <a:ext uri="{FF2B5EF4-FFF2-40B4-BE49-F238E27FC236}">
                <a16:creationId xmlns:a16="http://schemas.microsoft.com/office/drawing/2014/main" id="{570D3352-646F-9EDE-56B4-48FE04D3634A}"/>
              </a:ext>
            </a:extLst>
          </p:cNvPr>
          <p:cNvGrpSpPr/>
          <p:nvPr/>
        </p:nvGrpSpPr>
        <p:grpSpPr>
          <a:xfrm>
            <a:off x="186160" y="4296669"/>
            <a:ext cx="4236720" cy="2390245"/>
            <a:chOff x="186160" y="4296669"/>
            <a:chExt cx="4236720" cy="2390245"/>
          </a:xfrm>
        </p:grpSpPr>
        <p:sp>
          <p:nvSpPr>
            <p:cNvPr id="181" name="Rectangle 180">
              <a:extLst>
                <a:ext uri="{FF2B5EF4-FFF2-40B4-BE49-F238E27FC236}">
                  <a16:creationId xmlns:a16="http://schemas.microsoft.com/office/drawing/2014/main" id="{3D706985-AED1-837B-4A7B-84C3418B26AF}"/>
                </a:ext>
              </a:extLst>
            </p:cNvPr>
            <p:cNvSpPr/>
            <p:nvPr/>
          </p:nvSpPr>
          <p:spPr>
            <a:xfrm>
              <a:off x="291947" y="4731745"/>
              <a:ext cx="3800317" cy="195516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19" name="Group 318">
              <a:extLst>
                <a:ext uri="{FF2B5EF4-FFF2-40B4-BE49-F238E27FC236}">
                  <a16:creationId xmlns:a16="http://schemas.microsoft.com/office/drawing/2014/main" id="{E31BA44B-5A98-E97C-EA6F-3BD2174E1E74}"/>
                </a:ext>
              </a:extLst>
            </p:cNvPr>
            <p:cNvGrpSpPr/>
            <p:nvPr/>
          </p:nvGrpSpPr>
          <p:grpSpPr>
            <a:xfrm>
              <a:off x="186160" y="4296669"/>
              <a:ext cx="4236720" cy="2381311"/>
              <a:chOff x="186160" y="4296669"/>
              <a:chExt cx="4236720" cy="2381311"/>
            </a:xfrm>
          </p:grpSpPr>
          <p:pic>
            <p:nvPicPr>
              <p:cNvPr id="180" name="Graphic 179">
                <a:extLst>
                  <a:ext uri="{FF2B5EF4-FFF2-40B4-BE49-F238E27FC236}">
                    <a16:creationId xmlns:a16="http://schemas.microsoft.com/office/drawing/2014/main" id="{A1B597A6-4721-D004-8DA0-F10F7E4DC4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 l="8905" t="21495" r="7880" b="20822"/>
              <a:stretch/>
            </p:blipFill>
            <p:spPr>
              <a:xfrm>
                <a:off x="923032" y="5020356"/>
                <a:ext cx="3064200" cy="1410250"/>
              </a:xfrm>
              <a:prstGeom prst="rect">
                <a:avLst/>
              </a:prstGeom>
            </p:spPr>
          </p:pic>
          <p:sp>
            <p:nvSpPr>
              <p:cNvPr id="164" name="TextBox 163">
                <a:extLst>
                  <a:ext uri="{FF2B5EF4-FFF2-40B4-BE49-F238E27FC236}">
                    <a16:creationId xmlns:a16="http://schemas.microsoft.com/office/drawing/2014/main" id="{9EEBC555-26B4-57DE-27E5-D751A0371930}"/>
                  </a:ext>
                </a:extLst>
              </p:cNvPr>
              <p:cNvSpPr txBox="1"/>
              <p:nvPr/>
            </p:nvSpPr>
            <p:spPr>
              <a:xfrm>
                <a:off x="186160" y="4296669"/>
                <a:ext cx="42367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/>
                  <a:t>Improved power from polygenicity</a:t>
                </a:r>
              </a:p>
            </p:txBody>
          </p:sp>
          <p:sp>
            <p:nvSpPr>
              <p:cNvPr id="177" name="TextBox 176">
                <a:extLst>
                  <a:ext uri="{FF2B5EF4-FFF2-40B4-BE49-F238E27FC236}">
                    <a16:creationId xmlns:a16="http://schemas.microsoft.com/office/drawing/2014/main" id="{50B04E9D-0F64-D892-C8CA-2785C3C19DE0}"/>
                  </a:ext>
                </a:extLst>
              </p:cNvPr>
              <p:cNvSpPr txBox="1"/>
              <p:nvPr/>
            </p:nvSpPr>
            <p:spPr>
              <a:xfrm>
                <a:off x="883878" y="6370203"/>
                <a:ext cx="318760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Number of causal SNPs in set (fixed </a:t>
                </a:r>
                <a:r>
                  <a:rPr lang="en-US" sz="1400" i="1" dirty="0"/>
                  <a:t>h</a:t>
                </a:r>
                <a:r>
                  <a:rPr lang="en-US" sz="1400" baseline="30000" dirty="0"/>
                  <a:t>2</a:t>
                </a:r>
                <a:r>
                  <a:rPr lang="en-US" sz="1400" dirty="0"/>
                  <a:t>)</a:t>
                </a:r>
              </a:p>
            </p:txBody>
          </p:sp>
          <p:sp>
            <p:nvSpPr>
              <p:cNvPr id="178" name="TextBox 177">
                <a:extLst>
                  <a:ext uri="{FF2B5EF4-FFF2-40B4-BE49-F238E27FC236}">
                    <a16:creationId xmlns:a16="http://schemas.microsoft.com/office/drawing/2014/main" id="{02C694CE-272A-AE04-87EB-4DB705F04099}"/>
                  </a:ext>
                </a:extLst>
              </p:cNvPr>
              <p:cNvSpPr txBox="1"/>
              <p:nvPr/>
            </p:nvSpPr>
            <p:spPr>
              <a:xfrm rot="16200000">
                <a:off x="-139256" y="5369438"/>
                <a:ext cx="149617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Power to detect </a:t>
                </a:r>
              </a:p>
              <a:p>
                <a:r>
                  <a:rPr lang="en-US" sz="1400" dirty="0"/>
                  <a:t>gene association</a:t>
                </a:r>
              </a:p>
            </p:txBody>
          </p:sp>
          <p:sp>
            <p:nvSpPr>
              <p:cNvPr id="182" name="TextBox 181">
                <a:extLst>
                  <a:ext uri="{FF2B5EF4-FFF2-40B4-BE49-F238E27FC236}">
                    <a16:creationId xmlns:a16="http://schemas.microsoft.com/office/drawing/2014/main" id="{1DDA6E80-711B-33FD-ED1C-91BB72C13C89}"/>
                  </a:ext>
                </a:extLst>
              </p:cNvPr>
              <p:cNvSpPr txBox="1"/>
              <p:nvPr/>
            </p:nvSpPr>
            <p:spPr>
              <a:xfrm>
                <a:off x="1470551" y="4718966"/>
                <a:ext cx="230005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Lead SNP-based gene inference</a:t>
                </a:r>
              </a:p>
              <a:p>
                <a:r>
                  <a:rPr lang="en-US" sz="1200" dirty="0">
                    <a:solidFill>
                      <a:srgbClr val="FF0000"/>
                    </a:solidFill>
                  </a:rPr>
                  <a:t>SNP set-based gene inference</a:t>
                </a:r>
              </a:p>
            </p:txBody>
          </p:sp>
        </p:grpSp>
      </p:grpSp>
      <p:sp>
        <p:nvSpPr>
          <p:cNvPr id="195" name="Right Arrow 194">
            <a:extLst>
              <a:ext uri="{FF2B5EF4-FFF2-40B4-BE49-F238E27FC236}">
                <a16:creationId xmlns:a16="http://schemas.microsoft.com/office/drawing/2014/main" id="{95EB3161-C46B-3C17-0FE6-3AED4B6BCE3F}"/>
              </a:ext>
            </a:extLst>
          </p:cNvPr>
          <p:cNvSpPr/>
          <p:nvPr/>
        </p:nvSpPr>
        <p:spPr>
          <a:xfrm>
            <a:off x="4194147" y="1653396"/>
            <a:ext cx="549250" cy="907935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6" name="Group 325">
            <a:extLst>
              <a:ext uri="{FF2B5EF4-FFF2-40B4-BE49-F238E27FC236}">
                <a16:creationId xmlns:a16="http://schemas.microsoft.com/office/drawing/2014/main" id="{1671E9A7-25A3-0202-A92A-D6D8EA470D8C}"/>
              </a:ext>
            </a:extLst>
          </p:cNvPr>
          <p:cNvGrpSpPr/>
          <p:nvPr/>
        </p:nvGrpSpPr>
        <p:grpSpPr>
          <a:xfrm>
            <a:off x="10238765" y="1185421"/>
            <a:ext cx="1826777" cy="1848994"/>
            <a:chOff x="10282066" y="962688"/>
            <a:chExt cx="1826777" cy="1848994"/>
          </a:xfrm>
        </p:grpSpPr>
        <p:sp>
          <p:nvSpPr>
            <p:cNvPr id="303" name="Rectangle 302">
              <a:extLst>
                <a:ext uri="{FF2B5EF4-FFF2-40B4-BE49-F238E27FC236}">
                  <a16:creationId xmlns:a16="http://schemas.microsoft.com/office/drawing/2014/main" id="{4FA8EBCB-CA80-6F6E-4A43-67E3B2059E97}"/>
                </a:ext>
              </a:extLst>
            </p:cNvPr>
            <p:cNvSpPr/>
            <p:nvPr/>
          </p:nvSpPr>
          <p:spPr>
            <a:xfrm>
              <a:off x="10300870" y="1470530"/>
              <a:ext cx="1757962" cy="132576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78" name="Picture 277">
              <a:extLst>
                <a:ext uri="{FF2B5EF4-FFF2-40B4-BE49-F238E27FC236}">
                  <a16:creationId xmlns:a16="http://schemas.microsoft.com/office/drawing/2014/main" id="{191656D3-1154-425E-9A6C-AE494AC79E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8380" t="-1" b="10971"/>
            <a:stretch/>
          </p:blipFill>
          <p:spPr>
            <a:xfrm>
              <a:off x="10487864" y="1485908"/>
              <a:ext cx="1549196" cy="1129027"/>
            </a:xfrm>
            <a:prstGeom prst="rect">
              <a:avLst/>
            </a:prstGeom>
          </p:spPr>
        </p:pic>
        <p:sp>
          <p:nvSpPr>
            <p:cNvPr id="279" name="TextBox 2">
              <a:extLst>
                <a:ext uri="{FF2B5EF4-FFF2-40B4-BE49-F238E27FC236}">
                  <a16:creationId xmlns:a16="http://schemas.microsoft.com/office/drawing/2014/main" id="{3DDECE9F-FED3-D2FF-BC5D-E76F23BBAECA}"/>
                </a:ext>
              </a:extLst>
            </p:cNvPr>
            <p:cNvSpPr txBox="1"/>
            <p:nvPr/>
          </p:nvSpPr>
          <p:spPr>
            <a:xfrm>
              <a:off x="10420766" y="2580850"/>
              <a:ext cx="1688077" cy="230832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ajor"/>
          </p:style>
          <p:txBody>
            <a:bodyPr wrap="square" rtlCol="0">
              <a:spAutoFit/>
            </a:bodyPr>
            <a:lstStyle>
              <a:lvl1pPr>
                <a:defRPr>
                  <a:latin typeface="+mj-lt"/>
                  <a:ea typeface="+mj-ea"/>
                  <a:cs typeface="+mj-cs"/>
                </a:defRPr>
              </a:lvl1pPr>
              <a:lvl2pPr>
                <a:defRPr>
                  <a:latin typeface="+mj-lt"/>
                  <a:ea typeface="+mj-ea"/>
                  <a:cs typeface="+mj-cs"/>
                </a:defRPr>
              </a:lvl2pPr>
              <a:lvl3pPr>
                <a:defRPr>
                  <a:latin typeface="+mj-lt"/>
                  <a:ea typeface="+mj-ea"/>
                  <a:cs typeface="+mj-cs"/>
                </a:defRPr>
              </a:lvl3pPr>
              <a:lvl4pPr>
                <a:defRPr>
                  <a:latin typeface="+mj-lt"/>
                  <a:ea typeface="+mj-ea"/>
                  <a:cs typeface="+mj-cs"/>
                </a:defRPr>
              </a:lvl4pPr>
              <a:lvl5pPr>
                <a:defRPr>
                  <a:latin typeface="+mj-lt"/>
                  <a:ea typeface="+mj-ea"/>
                  <a:cs typeface="+mj-cs"/>
                </a:defRPr>
              </a:lvl5pPr>
              <a:lvl6pPr>
                <a:defRPr>
                  <a:latin typeface="+mj-lt"/>
                  <a:ea typeface="+mj-ea"/>
                  <a:cs typeface="+mj-cs"/>
                </a:defRPr>
              </a:lvl6pPr>
              <a:lvl7pPr>
                <a:defRPr>
                  <a:latin typeface="+mj-lt"/>
                  <a:ea typeface="+mj-ea"/>
                  <a:cs typeface="+mj-cs"/>
                </a:defRPr>
              </a:lvl7pPr>
              <a:lvl8pPr>
                <a:defRPr>
                  <a:latin typeface="+mj-lt"/>
                  <a:ea typeface="+mj-ea"/>
                  <a:cs typeface="+mj-cs"/>
                </a:defRPr>
              </a:lvl8pPr>
              <a:lvl9pPr>
                <a:defRPr>
                  <a:latin typeface="+mj-lt"/>
                  <a:ea typeface="+mj-ea"/>
                  <a:cs typeface="+mj-cs"/>
                </a:defRPr>
              </a:lvl9pPr>
            </a:lstStyle>
            <a:p>
              <a:pPr algn="ctr"/>
              <a:r>
                <a:rPr lang="en-US" sz="900" dirty="0">
                  <a:latin typeface="Arial" panose="020B0604020202020204" pitchFamily="34" charset="0"/>
                  <a:cs typeface="Arial" panose="020B0604020202020204" pitchFamily="34" charset="0"/>
                </a:rPr>
                <a:t># of causal xQTL phenotypes</a:t>
              </a:r>
            </a:p>
          </p:txBody>
        </p:sp>
        <p:sp>
          <p:nvSpPr>
            <p:cNvPr id="280" name="TextBox 3">
              <a:extLst>
                <a:ext uri="{FF2B5EF4-FFF2-40B4-BE49-F238E27FC236}">
                  <a16:creationId xmlns:a16="http://schemas.microsoft.com/office/drawing/2014/main" id="{A37FD910-DA8E-37EA-46FA-5E3DB5EFC479}"/>
                </a:ext>
              </a:extLst>
            </p:cNvPr>
            <p:cNvSpPr txBox="1"/>
            <p:nvPr/>
          </p:nvSpPr>
          <p:spPr>
            <a:xfrm rot="16200000">
              <a:off x="10102790" y="1903192"/>
              <a:ext cx="589384" cy="230832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ajor"/>
          </p:style>
          <p:txBody>
            <a:bodyPr wrap="square" rtlCol="0">
              <a:spAutoFit/>
            </a:bodyPr>
            <a:lstStyle>
              <a:lvl1pPr>
                <a:defRPr>
                  <a:latin typeface="+mj-lt"/>
                  <a:ea typeface="+mj-ea"/>
                  <a:cs typeface="+mj-cs"/>
                </a:defRPr>
              </a:lvl1pPr>
              <a:lvl2pPr>
                <a:defRPr>
                  <a:latin typeface="+mj-lt"/>
                  <a:ea typeface="+mj-ea"/>
                  <a:cs typeface="+mj-cs"/>
                </a:defRPr>
              </a:lvl2pPr>
              <a:lvl3pPr>
                <a:defRPr>
                  <a:latin typeface="+mj-lt"/>
                  <a:ea typeface="+mj-ea"/>
                  <a:cs typeface="+mj-cs"/>
                </a:defRPr>
              </a:lvl3pPr>
              <a:lvl4pPr>
                <a:defRPr>
                  <a:latin typeface="+mj-lt"/>
                  <a:ea typeface="+mj-ea"/>
                  <a:cs typeface="+mj-cs"/>
                </a:defRPr>
              </a:lvl4pPr>
              <a:lvl5pPr>
                <a:defRPr>
                  <a:latin typeface="+mj-lt"/>
                  <a:ea typeface="+mj-ea"/>
                  <a:cs typeface="+mj-cs"/>
                </a:defRPr>
              </a:lvl5pPr>
              <a:lvl6pPr>
                <a:defRPr>
                  <a:latin typeface="+mj-lt"/>
                  <a:ea typeface="+mj-ea"/>
                  <a:cs typeface="+mj-cs"/>
                </a:defRPr>
              </a:lvl6pPr>
              <a:lvl7pPr>
                <a:defRPr>
                  <a:latin typeface="+mj-lt"/>
                  <a:ea typeface="+mj-ea"/>
                  <a:cs typeface="+mj-cs"/>
                </a:defRPr>
              </a:lvl7pPr>
              <a:lvl8pPr>
                <a:defRPr>
                  <a:latin typeface="+mj-lt"/>
                  <a:ea typeface="+mj-ea"/>
                  <a:cs typeface="+mj-cs"/>
                </a:defRPr>
              </a:lvl8pPr>
              <a:lvl9pPr>
                <a:defRPr>
                  <a:latin typeface="+mj-lt"/>
                  <a:ea typeface="+mj-ea"/>
                  <a:cs typeface="+mj-cs"/>
                </a:defRPr>
              </a:lvl9pPr>
            </a:lstStyle>
            <a:p>
              <a:pPr algn="ctr"/>
              <a:r>
                <a:rPr lang="en-US" sz="900" dirty="0">
                  <a:latin typeface="Arial" panose="020B0604020202020204" pitchFamily="34" charset="0"/>
                  <a:cs typeface="Arial" panose="020B0604020202020204" pitchFamily="34" charset="0"/>
                </a:rPr>
                <a:t>Power</a:t>
              </a:r>
            </a:p>
          </p:txBody>
        </p:sp>
        <p:sp>
          <p:nvSpPr>
            <p:cNvPr id="301" name="TextBox 300">
              <a:extLst>
                <a:ext uri="{FF2B5EF4-FFF2-40B4-BE49-F238E27FC236}">
                  <a16:creationId xmlns:a16="http://schemas.microsoft.com/office/drawing/2014/main" id="{D4134FFE-8C7D-4581-6FEB-03D0E1DFABB7}"/>
                </a:ext>
              </a:extLst>
            </p:cNvPr>
            <p:cNvSpPr txBox="1"/>
            <p:nvPr/>
          </p:nvSpPr>
          <p:spPr>
            <a:xfrm>
              <a:off x="10637976" y="1503312"/>
              <a:ext cx="127631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rgbClr val="00843D"/>
                  </a:solidFill>
                </a:rPr>
                <a:t>Without xQTL integration</a:t>
              </a:r>
            </a:p>
            <a:p>
              <a:r>
                <a:rPr lang="en-US" sz="800" dirty="0">
                  <a:solidFill>
                    <a:schemeClr val="bg2">
                      <a:lumMod val="50000"/>
                    </a:schemeClr>
                  </a:solidFill>
                </a:rPr>
                <a:t>With xQTL integration</a:t>
              </a:r>
            </a:p>
          </p:txBody>
        </p:sp>
        <p:sp>
          <p:nvSpPr>
            <p:cNvPr id="302" name="TextBox 301">
              <a:extLst>
                <a:ext uri="{FF2B5EF4-FFF2-40B4-BE49-F238E27FC236}">
                  <a16:creationId xmlns:a16="http://schemas.microsoft.com/office/drawing/2014/main" id="{D321532F-1BB9-7F37-032A-0C89E64A5E85}"/>
                </a:ext>
              </a:extLst>
            </p:cNvPr>
            <p:cNvSpPr txBox="1"/>
            <p:nvPr/>
          </p:nvSpPr>
          <p:spPr>
            <a:xfrm>
              <a:off x="10329042" y="962688"/>
              <a:ext cx="173682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/>
                <a:t>Integrating </a:t>
              </a:r>
              <a:r>
                <a:rPr lang="en-US" sz="1400" b="1" dirty="0" err="1"/>
                <a:t>xQTLs</a:t>
              </a:r>
              <a:r>
                <a:rPr lang="en-US" sz="1400" b="1" dirty="0"/>
                <a:t> can improve power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2445580E-5414-F3C6-9DCD-6C0DC60273DF}"/>
              </a:ext>
            </a:extLst>
          </p:cNvPr>
          <p:cNvGrpSpPr/>
          <p:nvPr/>
        </p:nvGrpSpPr>
        <p:grpSpPr>
          <a:xfrm>
            <a:off x="4918677" y="949950"/>
            <a:ext cx="3731895" cy="2330866"/>
            <a:chOff x="4918677" y="949950"/>
            <a:chExt cx="3731895" cy="2330866"/>
          </a:xfrm>
        </p:grpSpPr>
        <p:cxnSp>
          <p:nvCxnSpPr>
            <p:cNvPr id="339" name="Curved Connector 338">
              <a:extLst>
                <a:ext uri="{FF2B5EF4-FFF2-40B4-BE49-F238E27FC236}">
                  <a16:creationId xmlns:a16="http://schemas.microsoft.com/office/drawing/2014/main" id="{E90C1500-C99B-2AD8-6C25-B7FA203A31ED}"/>
                </a:ext>
              </a:extLst>
            </p:cNvPr>
            <p:cNvCxnSpPr>
              <a:cxnSpLocks/>
              <a:stCxn id="225" idx="2"/>
            </p:cNvCxnSpPr>
            <p:nvPr/>
          </p:nvCxnSpPr>
          <p:spPr>
            <a:xfrm rot="16200000" flipH="1">
              <a:off x="5926942" y="2440585"/>
              <a:ext cx="129544" cy="927869"/>
            </a:xfrm>
            <a:prstGeom prst="curvedConnector2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32" name="Curved Connector 331">
              <a:extLst>
                <a:ext uri="{FF2B5EF4-FFF2-40B4-BE49-F238E27FC236}">
                  <a16:creationId xmlns:a16="http://schemas.microsoft.com/office/drawing/2014/main" id="{7BCE2A5C-CD28-8F3F-A367-C11D80BDDE8B}"/>
                </a:ext>
              </a:extLst>
            </p:cNvPr>
            <p:cNvCxnSpPr>
              <a:cxnSpLocks/>
              <a:stCxn id="223" idx="0"/>
            </p:cNvCxnSpPr>
            <p:nvPr/>
          </p:nvCxnSpPr>
          <p:spPr>
            <a:xfrm rot="5400000" flipH="1" flipV="1">
              <a:off x="5945897" y="1350921"/>
              <a:ext cx="143234" cy="895928"/>
            </a:xfrm>
            <a:prstGeom prst="curvedConnector2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96" name="TextBox 195">
              <a:extLst>
                <a:ext uri="{FF2B5EF4-FFF2-40B4-BE49-F238E27FC236}">
                  <a16:creationId xmlns:a16="http://schemas.microsoft.com/office/drawing/2014/main" id="{E7A5A9E9-13FF-CFF6-9DF9-D03A53A84C46}"/>
                </a:ext>
              </a:extLst>
            </p:cNvPr>
            <p:cNvSpPr txBox="1"/>
            <p:nvPr/>
          </p:nvSpPr>
          <p:spPr>
            <a:xfrm>
              <a:off x="4918677" y="949950"/>
              <a:ext cx="28219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Integrating </a:t>
              </a:r>
              <a:r>
                <a:rPr lang="en-US" b="1" dirty="0" err="1"/>
                <a:t>xQTLs</a:t>
              </a:r>
              <a:r>
                <a:rPr lang="en-US" b="1" dirty="0"/>
                <a:t> (xGenT)</a:t>
              </a:r>
            </a:p>
          </p:txBody>
        </p:sp>
        <p:grpSp>
          <p:nvGrpSpPr>
            <p:cNvPr id="322" name="Group 321">
              <a:extLst>
                <a:ext uri="{FF2B5EF4-FFF2-40B4-BE49-F238E27FC236}">
                  <a16:creationId xmlns:a16="http://schemas.microsoft.com/office/drawing/2014/main" id="{C4498665-7FD3-5CE2-0AF6-3C5FD7A372F3}"/>
                </a:ext>
              </a:extLst>
            </p:cNvPr>
            <p:cNvGrpSpPr/>
            <p:nvPr/>
          </p:nvGrpSpPr>
          <p:grpSpPr>
            <a:xfrm>
              <a:off x="5035538" y="1870502"/>
              <a:ext cx="1187549" cy="969246"/>
              <a:chOff x="5298328" y="1778644"/>
              <a:chExt cx="1187549" cy="969246"/>
            </a:xfrm>
          </p:grpSpPr>
          <p:sp>
            <p:nvSpPr>
              <p:cNvPr id="223" name="TextBox 222">
                <a:extLst>
                  <a:ext uri="{FF2B5EF4-FFF2-40B4-BE49-F238E27FC236}">
                    <a16:creationId xmlns:a16="http://schemas.microsoft.com/office/drawing/2014/main" id="{C34D9D8A-2B4A-40C2-EE03-C75AE7092182}"/>
                  </a:ext>
                </a:extLst>
              </p:cNvPr>
              <p:cNvSpPr txBox="1"/>
              <p:nvPr/>
            </p:nvSpPr>
            <p:spPr>
              <a:xfrm>
                <a:off x="5363301" y="1778644"/>
                <a:ext cx="93807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SNP set</a:t>
                </a:r>
                <a:r>
                  <a:rPr lang="en-US" sz="1400" i="1" dirty="0"/>
                  <a:t> B</a:t>
                </a:r>
              </a:p>
            </p:txBody>
          </p:sp>
          <p:cxnSp>
            <p:nvCxnSpPr>
              <p:cNvPr id="224" name="Straight Connector 223">
                <a:extLst>
                  <a:ext uri="{FF2B5EF4-FFF2-40B4-BE49-F238E27FC236}">
                    <a16:creationId xmlns:a16="http://schemas.microsoft.com/office/drawing/2014/main" id="{73FAC55A-B051-949E-E45F-7120D82F0EB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99185" y="2383436"/>
                <a:ext cx="1186692" cy="0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5" name="TextBox 224">
                <a:extLst>
                  <a:ext uri="{FF2B5EF4-FFF2-40B4-BE49-F238E27FC236}">
                    <a16:creationId xmlns:a16="http://schemas.microsoft.com/office/drawing/2014/main" id="{D27C7651-FDA2-2E80-92C6-6B22B7006026}"/>
                  </a:ext>
                </a:extLst>
              </p:cNvPr>
              <p:cNvSpPr txBox="1"/>
              <p:nvPr/>
            </p:nvSpPr>
            <p:spPr>
              <a:xfrm>
                <a:off x="5442759" y="2470891"/>
                <a:ext cx="69562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i="1" dirty="0"/>
                  <a:t>Gene B</a:t>
                </a:r>
              </a:p>
            </p:txBody>
          </p:sp>
          <p:sp>
            <p:nvSpPr>
              <p:cNvPr id="226" name="Rectangle 225">
                <a:extLst>
                  <a:ext uri="{FF2B5EF4-FFF2-40B4-BE49-F238E27FC236}">
                    <a16:creationId xmlns:a16="http://schemas.microsoft.com/office/drawing/2014/main" id="{4CF7E08A-B23D-5AF3-95D4-A9E8D825C359}"/>
                  </a:ext>
                </a:extLst>
              </p:cNvPr>
              <p:cNvSpPr/>
              <p:nvPr/>
            </p:nvSpPr>
            <p:spPr>
              <a:xfrm>
                <a:off x="5550580" y="2295982"/>
                <a:ext cx="672674" cy="182880"/>
              </a:xfrm>
              <a:prstGeom prst="rect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27" name="Group 226">
                <a:extLst>
                  <a:ext uri="{FF2B5EF4-FFF2-40B4-BE49-F238E27FC236}">
                    <a16:creationId xmlns:a16="http://schemas.microsoft.com/office/drawing/2014/main" id="{FE37A39A-F620-845B-66CA-CAB2BDFB3798}"/>
                  </a:ext>
                </a:extLst>
              </p:cNvPr>
              <p:cNvGrpSpPr/>
              <p:nvPr/>
            </p:nvGrpSpPr>
            <p:grpSpPr>
              <a:xfrm>
                <a:off x="5298328" y="2050422"/>
                <a:ext cx="1182562" cy="184663"/>
                <a:chOff x="7537472" y="2656829"/>
                <a:chExt cx="1182562" cy="184663"/>
              </a:xfrm>
            </p:grpSpPr>
            <p:grpSp>
              <p:nvGrpSpPr>
                <p:cNvPr id="228" name="Group 227">
                  <a:extLst>
                    <a:ext uri="{FF2B5EF4-FFF2-40B4-BE49-F238E27FC236}">
                      <a16:creationId xmlns:a16="http://schemas.microsoft.com/office/drawing/2014/main" id="{7203A5FA-0591-9A4F-28A0-98455706455E}"/>
                    </a:ext>
                  </a:extLst>
                </p:cNvPr>
                <p:cNvGrpSpPr/>
                <p:nvPr/>
              </p:nvGrpSpPr>
              <p:grpSpPr>
                <a:xfrm>
                  <a:off x="7584916" y="2658611"/>
                  <a:ext cx="1087675" cy="182881"/>
                  <a:chOff x="7737316" y="3178432"/>
                  <a:chExt cx="1087675" cy="182881"/>
                </a:xfrm>
              </p:grpSpPr>
              <p:cxnSp>
                <p:nvCxnSpPr>
                  <p:cNvPr id="231" name="Straight Connector 230">
                    <a:extLst>
                      <a:ext uri="{FF2B5EF4-FFF2-40B4-BE49-F238E27FC236}">
                        <a16:creationId xmlns:a16="http://schemas.microsoft.com/office/drawing/2014/main" id="{B84CB153-A07F-A982-4EE0-DEAD7A21FE0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7737316" y="3178432"/>
                    <a:ext cx="0" cy="182880"/>
                  </a:xfrm>
                  <a:prstGeom prst="line">
                    <a:avLst/>
                  </a:prstGeom>
                  <a:ln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2" name="Straight Connector 231">
                    <a:extLst>
                      <a:ext uri="{FF2B5EF4-FFF2-40B4-BE49-F238E27FC236}">
                        <a16:creationId xmlns:a16="http://schemas.microsoft.com/office/drawing/2014/main" id="{5FAAE3E6-6684-D755-6C25-BB12D3BB05D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7826654" y="3178433"/>
                    <a:ext cx="0" cy="182880"/>
                  </a:xfrm>
                  <a:prstGeom prst="line">
                    <a:avLst/>
                  </a:prstGeom>
                  <a:ln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3" name="Straight Connector 232">
                    <a:extLst>
                      <a:ext uri="{FF2B5EF4-FFF2-40B4-BE49-F238E27FC236}">
                        <a16:creationId xmlns:a16="http://schemas.microsoft.com/office/drawing/2014/main" id="{298164C5-2176-09BB-FD84-D5C19FC2EF6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7926501" y="3178433"/>
                    <a:ext cx="0" cy="182880"/>
                  </a:xfrm>
                  <a:prstGeom prst="line">
                    <a:avLst/>
                  </a:prstGeom>
                  <a:ln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4" name="Straight Connector 233">
                    <a:extLst>
                      <a:ext uri="{FF2B5EF4-FFF2-40B4-BE49-F238E27FC236}">
                        <a16:creationId xmlns:a16="http://schemas.microsoft.com/office/drawing/2014/main" id="{3EFAD754-43B3-8F21-34A4-E0AE2208E8F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8021095" y="3178432"/>
                    <a:ext cx="0" cy="182880"/>
                  </a:xfrm>
                  <a:prstGeom prst="line">
                    <a:avLst/>
                  </a:prstGeom>
                  <a:ln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5" name="Straight Connector 234">
                    <a:extLst>
                      <a:ext uri="{FF2B5EF4-FFF2-40B4-BE49-F238E27FC236}">
                        <a16:creationId xmlns:a16="http://schemas.microsoft.com/office/drawing/2014/main" id="{A23BCA9C-C9FD-0174-4A81-74042B91125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8110433" y="3178433"/>
                    <a:ext cx="0" cy="182880"/>
                  </a:xfrm>
                  <a:prstGeom prst="line">
                    <a:avLst/>
                  </a:prstGeom>
                  <a:ln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6" name="Straight Connector 235">
                    <a:extLst>
                      <a:ext uri="{FF2B5EF4-FFF2-40B4-BE49-F238E27FC236}">
                        <a16:creationId xmlns:a16="http://schemas.microsoft.com/office/drawing/2014/main" id="{39BBACBA-716B-06E3-DA40-07576D814D7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8210280" y="3178433"/>
                    <a:ext cx="0" cy="182880"/>
                  </a:xfrm>
                  <a:prstGeom prst="line">
                    <a:avLst/>
                  </a:prstGeom>
                  <a:ln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7" name="Straight Connector 236">
                    <a:extLst>
                      <a:ext uri="{FF2B5EF4-FFF2-40B4-BE49-F238E27FC236}">
                        <a16:creationId xmlns:a16="http://schemas.microsoft.com/office/drawing/2014/main" id="{91FAA1BF-C84A-0D6C-AF3A-4E6F5FB8E18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8304874" y="3178432"/>
                    <a:ext cx="0" cy="182880"/>
                  </a:xfrm>
                  <a:prstGeom prst="line">
                    <a:avLst/>
                  </a:prstGeom>
                  <a:ln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8" name="Straight Connector 237">
                    <a:extLst>
                      <a:ext uri="{FF2B5EF4-FFF2-40B4-BE49-F238E27FC236}">
                        <a16:creationId xmlns:a16="http://schemas.microsoft.com/office/drawing/2014/main" id="{A2D412B3-9A88-6C39-A301-983AE7000A4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8394212" y="3178433"/>
                    <a:ext cx="0" cy="182880"/>
                  </a:xfrm>
                  <a:prstGeom prst="line">
                    <a:avLst/>
                  </a:prstGeom>
                  <a:ln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9" name="Straight Connector 238">
                    <a:extLst>
                      <a:ext uri="{FF2B5EF4-FFF2-40B4-BE49-F238E27FC236}">
                        <a16:creationId xmlns:a16="http://schemas.microsoft.com/office/drawing/2014/main" id="{EA48467D-B6F3-55B8-35FC-EEB70B3A082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8494059" y="3178433"/>
                    <a:ext cx="0" cy="182880"/>
                  </a:xfrm>
                  <a:prstGeom prst="line">
                    <a:avLst/>
                  </a:prstGeom>
                  <a:ln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0" name="Straight Connector 239">
                    <a:extLst>
                      <a:ext uri="{FF2B5EF4-FFF2-40B4-BE49-F238E27FC236}">
                        <a16:creationId xmlns:a16="http://schemas.microsoft.com/office/drawing/2014/main" id="{5649ECDF-547E-9528-8706-F973E7EC072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8588653" y="3178432"/>
                    <a:ext cx="0" cy="182880"/>
                  </a:xfrm>
                  <a:prstGeom prst="line">
                    <a:avLst/>
                  </a:prstGeom>
                  <a:ln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1" name="Straight Connector 240">
                    <a:extLst>
                      <a:ext uri="{FF2B5EF4-FFF2-40B4-BE49-F238E27FC236}">
                        <a16:creationId xmlns:a16="http://schemas.microsoft.com/office/drawing/2014/main" id="{2E2D0D85-885C-4F61-94B8-7B0CBC540A3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8677993" y="3178432"/>
                    <a:ext cx="0" cy="182880"/>
                  </a:xfrm>
                  <a:prstGeom prst="line">
                    <a:avLst/>
                  </a:prstGeom>
                  <a:ln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2" name="Straight Connector 241">
                    <a:extLst>
                      <a:ext uri="{FF2B5EF4-FFF2-40B4-BE49-F238E27FC236}">
                        <a16:creationId xmlns:a16="http://schemas.microsoft.com/office/drawing/2014/main" id="{F29BDE65-1914-872D-B424-D67A52E8E97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8777840" y="3178432"/>
                    <a:ext cx="0" cy="182880"/>
                  </a:xfrm>
                  <a:prstGeom prst="line">
                    <a:avLst/>
                  </a:prstGeom>
                  <a:ln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3" name="Straight Connector 242">
                    <a:extLst>
                      <a:ext uri="{FF2B5EF4-FFF2-40B4-BE49-F238E27FC236}">
                        <a16:creationId xmlns:a16="http://schemas.microsoft.com/office/drawing/2014/main" id="{DC319068-B4D4-0D17-08B1-488F3C4A170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7784467" y="3178432"/>
                    <a:ext cx="0" cy="182880"/>
                  </a:xfrm>
                  <a:prstGeom prst="line">
                    <a:avLst/>
                  </a:prstGeom>
                  <a:ln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4" name="Straight Connector 243">
                    <a:extLst>
                      <a:ext uri="{FF2B5EF4-FFF2-40B4-BE49-F238E27FC236}">
                        <a16:creationId xmlns:a16="http://schemas.microsoft.com/office/drawing/2014/main" id="{C5DBDC64-9B97-DF73-D72C-65633179924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7873805" y="3178433"/>
                    <a:ext cx="0" cy="182880"/>
                  </a:xfrm>
                  <a:prstGeom prst="line">
                    <a:avLst/>
                  </a:prstGeom>
                  <a:ln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5" name="Straight Connector 244">
                    <a:extLst>
                      <a:ext uri="{FF2B5EF4-FFF2-40B4-BE49-F238E27FC236}">
                        <a16:creationId xmlns:a16="http://schemas.microsoft.com/office/drawing/2014/main" id="{23B710A1-66BD-4B2B-1B52-492FA413460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7973652" y="3178433"/>
                    <a:ext cx="0" cy="18288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6" name="Straight Connector 245">
                    <a:extLst>
                      <a:ext uri="{FF2B5EF4-FFF2-40B4-BE49-F238E27FC236}">
                        <a16:creationId xmlns:a16="http://schemas.microsoft.com/office/drawing/2014/main" id="{17E00A25-9BAA-6965-3E93-B7D1684C5A9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8068246" y="3178432"/>
                    <a:ext cx="0" cy="182880"/>
                  </a:xfrm>
                  <a:prstGeom prst="line">
                    <a:avLst/>
                  </a:prstGeom>
                  <a:ln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7" name="Straight Connector 246">
                    <a:extLst>
                      <a:ext uri="{FF2B5EF4-FFF2-40B4-BE49-F238E27FC236}">
                        <a16:creationId xmlns:a16="http://schemas.microsoft.com/office/drawing/2014/main" id="{823EB06A-4A63-9E00-A700-99C92C0535A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8157584" y="3178433"/>
                    <a:ext cx="0" cy="182880"/>
                  </a:xfrm>
                  <a:prstGeom prst="line">
                    <a:avLst/>
                  </a:prstGeom>
                  <a:ln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8" name="Straight Connector 247">
                    <a:extLst>
                      <a:ext uri="{FF2B5EF4-FFF2-40B4-BE49-F238E27FC236}">
                        <a16:creationId xmlns:a16="http://schemas.microsoft.com/office/drawing/2014/main" id="{375B85D4-EB31-50F7-9A1B-51446F6A260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8257431" y="3178433"/>
                    <a:ext cx="0" cy="182880"/>
                  </a:xfrm>
                  <a:prstGeom prst="line">
                    <a:avLst/>
                  </a:prstGeom>
                  <a:ln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9" name="Straight Connector 248">
                    <a:extLst>
                      <a:ext uri="{FF2B5EF4-FFF2-40B4-BE49-F238E27FC236}">
                        <a16:creationId xmlns:a16="http://schemas.microsoft.com/office/drawing/2014/main" id="{78A6D237-E2A5-8D50-3D1D-360DFEF8A67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8352025" y="3178432"/>
                    <a:ext cx="0" cy="182880"/>
                  </a:xfrm>
                  <a:prstGeom prst="line">
                    <a:avLst/>
                  </a:prstGeom>
                  <a:ln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0" name="Straight Connector 249">
                    <a:extLst>
                      <a:ext uri="{FF2B5EF4-FFF2-40B4-BE49-F238E27FC236}">
                        <a16:creationId xmlns:a16="http://schemas.microsoft.com/office/drawing/2014/main" id="{2BD73EAA-D3C6-6B50-C9E1-B63D34A9872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8441363" y="3178433"/>
                    <a:ext cx="0" cy="182880"/>
                  </a:xfrm>
                  <a:prstGeom prst="line">
                    <a:avLst/>
                  </a:prstGeom>
                  <a:ln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1" name="Straight Connector 250">
                    <a:extLst>
                      <a:ext uri="{FF2B5EF4-FFF2-40B4-BE49-F238E27FC236}">
                        <a16:creationId xmlns:a16="http://schemas.microsoft.com/office/drawing/2014/main" id="{F07C6E03-3BB5-159B-37FE-7F2ADA389CD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8541210" y="3178433"/>
                    <a:ext cx="0" cy="182880"/>
                  </a:xfrm>
                  <a:prstGeom prst="line">
                    <a:avLst/>
                  </a:prstGeom>
                  <a:ln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2" name="Straight Connector 251">
                    <a:extLst>
                      <a:ext uri="{FF2B5EF4-FFF2-40B4-BE49-F238E27FC236}">
                        <a16:creationId xmlns:a16="http://schemas.microsoft.com/office/drawing/2014/main" id="{B7A6D6E0-E1D0-EA63-AD5E-90EBDBD97C8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8635804" y="3178432"/>
                    <a:ext cx="0" cy="182880"/>
                  </a:xfrm>
                  <a:prstGeom prst="line">
                    <a:avLst/>
                  </a:prstGeom>
                  <a:ln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3" name="Straight Connector 252">
                    <a:extLst>
                      <a:ext uri="{FF2B5EF4-FFF2-40B4-BE49-F238E27FC236}">
                        <a16:creationId xmlns:a16="http://schemas.microsoft.com/office/drawing/2014/main" id="{9C87A747-0271-F0D7-ADB5-C2A2E2691DF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8725144" y="3178432"/>
                    <a:ext cx="0" cy="18288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4" name="Straight Connector 253">
                    <a:extLst>
                      <a:ext uri="{FF2B5EF4-FFF2-40B4-BE49-F238E27FC236}">
                        <a16:creationId xmlns:a16="http://schemas.microsoft.com/office/drawing/2014/main" id="{F8A30A4B-4133-5855-F0FE-C621E584CA9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8824991" y="3178432"/>
                    <a:ext cx="0" cy="182880"/>
                  </a:xfrm>
                  <a:prstGeom prst="line">
                    <a:avLst/>
                  </a:prstGeom>
                  <a:ln w="19050"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229" name="Straight Connector 228">
                  <a:extLst>
                    <a:ext uri="{FF2B5EF4-FFF2-40B4-BE49-F238E27FC236}">
                      <a16:creationId xmlns:a16="http://schemas.microsoft.com/office/drawing/2014/main" id="{DA1EEC89-ECDC-CDCC-1E2C-DA7C4693BC8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37473" y="2656829"/>
                  <a:ext cx="1182561" cy="1782"/>
                </a:xfrm>
                <a:prstGeom prst="line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0" name="Straight Connector 229">
                  <a:extLst>
                    <a:ext uri="{FF2B5EF4-FFF2-40B4-BE49-F238E27FC236}">
                      <a16:creationId xmlns:a16="http://schemas.microsoft.com/office/drawing/2014/main" id="{084D238B-9702-1150-B463-E3C2FDBBA0A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37472" y="2837063"/>
                  <a:ext cx="1182561" cy="1782"/>
                </a:xfrm>
                <a:prstGeom prst="line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204" name="Picture 203" descr="A blue and yellow ribbon&#10;&#10;Description automatically generated">
              <a:extLst>
                <a:ext uri="{FF2B5EF4-FFF2-40B4-BE49-F238E27FC236}">
                  <a16:creationId xmlns:a16="http://schemas.microsoft.com/office/drawing/2014/main" id="{07484C61-A1B1-5B27-4417-EBB43E64710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7725" t="8907" r="7990" b="7855"/>
            <a:stretch/>
          </p:blipFill>
          <p:spPr>
            <a:xfrm>
              <a:off x="6502283" y="1601362"/>
              <a:ext cx="701997" cy="697370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  <p:sp>
          <p:nvSpPr>
            <p:cNvPr id="205" name="TextBox 204">
              <a:extLst>
                <a:ext uri="{FF2B5EF4-FFF2-40B4-BE49-F238E27FC236}">
                  <a16:creationId xmlns:a16="http://schemas.microsoft.com/office/drawing/2014/main" id="{F718344B-37BA-E9A1-B81F-AAC2C1CD789F}"/>
                </a:ext>
              </a:extLst>
            </p:cNvPr>
            <p:cNvSpPr txBox="1"/>
            <p:nvPr/>
          </p:nvSpPr>
          <p:spPr>
            <a:xfrm>
              <a:off x="6249028" y="1353748"/>
              <a:ext cx="135574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i="1" dirty="0">
                  <a:latin typeface="Arial" panose="020B0604020202020204" pitchFamily="34" charset="0"/>
                  <a:cs typeface="Arial" panose="020B0604020202020204" pitchFamily="34" charset="0"/>
                </a:rPr>
                <a:t>Protein abundance</a:t>
              </a:r>
            </a:p>
          </p:txBody>
        </p: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CEDBADAB-1724-99D1-D475-CDC0B620ABA0}"/>
                </a:ext>
              </a:extLst>
            </p:cNvPr>
            <p:cNvSpPr txBox="1"/>
            <p:nvPr/>
          </p:nvSpPr>
          <p:spPr>
            <a:xfrm>
              <a:off x="6231562" y="3026900"/>
              <a:ext cx="126102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i="1" dirty="0">
                  <a:latin typeface="Arial" panose="020B0604020202020204" pitchFamily="34" charset="0"/>
                  <a:cs typeface="Arial" panose="020B0604020202020204" pitchFamily="34" charset="0"/>
                </a:rPr>
                <a:t>Gene expression</a:t>
              </a:r>
            </a:p>
          </p:txBody>
        </p:sp>
        <p:grpSp>
          <p:nvGrpSpPr>
            <p:cNvPr id="273" name="Group 272">
              <a:extLst>
                <a:ext uri="{FF2B5EF4-FFF2-40B4-BE49-F238E27FC236}">
                  <a16:creationId xmlns:a16="http://schemas.microsoft.com/office/drawing/2014/main" id="{904D29AE-23AD-6CB3-7448-7E04D0F6E7DC}"/>
                </a:ext>
              </a:extLst>
            </p:cNvPr>
            <p:cNvGrpSpPr/>
            <p:nvPr/>
          </p:nvGrpSpPr>
          <p:grpSpPr>
            <a:xfrm>
              <a:off x="6499220" y="2334515"/>
              <a:ext cx="713852" cy="693939"/>
              <a:chOff x="7399848" y="2293276"/>
              <a:chExt cx="713852" cy="693939"/>
            </a:xfrm>
          </p:grpSpPr>
          <p:pic>
            <p:nvPicPr>
              <p:cNvPr id="255" name="Graphic 254">
                <a:extLst>
                  <a:ext uri="{FF2B5EF4-FFF2-40B4-BE49-F238E27FC236}">
                    <a16:creationId xmlns:a16="http://schemas.microsoft.com/office/drawing/2014/main" id="{310F63AB-81B8-D6AF-332C-2C21327B67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rcRect l="41050" t="28546" r="20452" b="36893"/>
              <a:stretch/>
            </p:blipFill>
            <p:spPr>
              <a:xfrm>
                <a:off x="7399848" y="2293277"/>
                <a:ext cx="713852" cy="693938"/>
              </a:xfrm>
              <a:prstGeom prst="rect">
                <a:avLst/>
              </a:prstGeom>
            </p:spPr>
          </p:pic>
          <p:sp>
            <p:nvSpPr>
              <p:cNvPr id="256" name="Rectangle 255">
                <a:extLst>
                  <a:ext uri="{FF2B5EF4-FFF2-40B4-BE49-F238E27FC236}">
                    <a16:creationId xmlns:a16="http://schemas.microsoft.com/office/drawing/2014/main" id="{3FDD1F31-8A7D-678E-E5C1-CC8CF43A1FF5}"/>
                  </a:ext>
                </a:extLst>
              </p:cNvPr>
              <p:cNvSpPr/>
              <p:nvPr/>
            </p:nvSpPr>
            <p:spPr>
              <a:xfrm>
                <a:off x="7399849" y="2293276"/>
                <a:ext cx="707212" cy="693939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211" name="Graphic 210" descr="Covid-19 outline">
              <a:extLst>
                <a:ext uri="{FF2B5EF4-FFF2-40B4-BE49-F238E27FC236}">
                  <a16:creationId xmlns:a16="http://schemas.microsoft.com/office/drawing/2014/main" id="{6C4823A7-534B-250D-C4DB-358ED0C80B1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8024483" y="1923248"/>
              <a:ext cx="450422" cy="450422"/>
            </a:xfrm>
            <a:prstGeom prst="rect">
              <a:avLst/>
            </a:prstGeom>
          </p:spPr>
        </p:pic>
        <p:pic>
          <p:nvPicPr>
            <p:cNvPr id="213" name="Graphic 212" descr="Brain in head outline">
              <a:extLst>
                <a:ext uri="{FF2B5EF4-FFF2-40B4-BE49-F238E27FC236}">
                  <a16:creationId xmlns:a16="http://schemas.microsoft.com/office/drawing/2014/main" id="{ED58E437-E476-9611-75C5-9AE6D8A97F8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044787" y="2368961"/>
              <a:ext cx="450422" cy="450422"/>
            </a:xfrm>
            <a:prstGeom prst="rect">
              <a:avLst/>
            </a:prstGeom>
          </p:spPr>
        </p:pic>
        <p:sp>
          <p:nvSpPr>
            <p:cNvPr id="215" name="TextBox 214">
              <a:extLst>
                <a:ext uri="{FF2B5EF4-FFF2-40B4-BE49-F238E27FC236}">
                  <a16:creationId xmlns:a16="http://schemas.microsoft.com/office/drawing/2014/main" id="{74286EA5-A1FD-5B5A-C253-731FDBC331BF}"/>
                </a:ext>
              </a:extLst>
            </p:cNvPr>
            <p:cNvSpPr txBox="1"/>
            <p:nvPr/>
          </p:nvSpPr>
          <p:spPr>
            <a:xfrm>
              <a:off x="7803534" y="1494666"/>
              <a:ext cx="84703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i="1" dirty="0">
                  <a:latin typeface="Arial" panose="020B0604020202020204" pitchFamily="34" charset="0"/>
                  <a:cs typeface="Arial" panose="020B0604020202020204" pitchFamily="34" charset="0"/>
                </a:rPr>
                <a:t>Disease status</a:t>
              </a:r>
            </a:p>
          </p:txBody>
        </p:sp>
        <p:cxnSp>
          <p:nvCxnSpPr>
            <p:cNvPr id="216" name="Straight Arrow Connector 215">
              <a:extLst>
                <a:ext uri="{FF2B5EF4-FFF2-40B4-BE49-F238E27FC236}">
                  <a16:creationId xmlns:a16="http://schemas.microsoft.com/office/drawing/2014/main" id="{AC10E3E4-7C5F-3759-0E9A-A4EC31F2AD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74859" y="2648092"/>
              <a:ext cx="749816" cy="215441"/>
            </a:xfrm>
            <a:prstGeom prst="straightConnector1">
              <a:avLst/>
            </a:prstGeom>
            <a:ln w="19050" cap="rnd" cmpd="sng">
              <a:solidFill>
                <a:schemeClr val="tx1"/>
              </a:solidFill>
              <a:round/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Arrow Connector 216">
              <a:extLst>
                <a:ext uri="{FF2B5EF4-FFF2-40B4-BE49-F238E27FC236}">
                  <a16:creationId xmlns:a16="http://schemas.microsoft.com/office/drawing/2014/main" id="{AE47F915-FEEE-5D1D-FE4F-1953C143B6B0}"/>
                </a:ext>
              </a:extLst>
            </p:cNvPr>
            <p:cNvCxnSpPr>
              <a:cxnSpLocks/>
            </p:cNvCxnSpPr>
            <p:nvPr/>
          </p:nvCxnSpPr>
          <p:spPr>
            <a:xfrm>
              <a:off x="7274859" y="1741998"/>
              <a:ext cx="727359" cy="281359"/>
            </a:xfrm>
            <a:prstGeom prst="straightConnector1">
              <a:avLst/>
            </a:prstGeom>
            <a:ln w="19050" cap="rnd" cmpd="sng">
              <a:solidFill>
                <a:schemeClr val="tx1"/>
              </a:solidFill>
              <a:round/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8" name="TextBox 217">
              <a:extLst>
                <a:ext uri="{FF2B5EF4-FFF2-40B4-BE49-F238E27FC236}">
                  <a16:creationId xmlns:a16="http://schemas.microsoft.com/office/drawing/2014/main" id="{641F44A5-CCAB-8D2E-C66E-43A4F7C8D684}"/>
                </a:ext>
              </a:extLst>
            </p:cNvPr>
            <p:cNvSpPr txBox="1"/>
            <p:nvPr/>
          </p:nvSpPr>
          <p:spPr>
            <a:xfrm>
              <a:off x="7404984" y="2205066"/>
              <a:ext cx="284592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i="1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</a:t>
              </a:r>
            </a:p>
          </p:txBody>
        </p:sp>
        <p:cxnSp>
          <p:nvCxnSpPr>
            <p:cNvPr id="221" name="Straight Arrow Connector 220">
              <a:extLst>
                <a:ext uri="{FF2B5EF4-FFF2-40B4-BE49-F238E27FC236}">
                  <a16:creationId xmlns:a16="http://schemas.microsoft.com/office/drawing/2014/main" id="{56C45164-C1F6-224D-3153-F5C41B779ACA}"/>
                </a:ext>
              </a:extLst>
            </p:cNvPr>
            <p:cNvCxnSpPr>
              <a:cxnSpLocks/>
              <a:stCxn id="218" idx="3"/>
            </p:cNvCxnSpPr>
            <p:nvPr/>
          </p:nvCxnSpPr>
          <p:spPr>
            <a:xfrm>
              <a:off x="7689576" y="2332024"/>
              <a:ext cx="313643" cy="2491"/>
            </a:xfrm>
            <a:prstGeom prst="straightConnector1">
              <a:avLst/>
            </a:prstGeom>
            <a:ln w="19050" cap="rnd" cmpd="sng">
              <a:solidFill>
                <a:schemeClr val="bg1">
                  <a:lumMod val="65000"/>
                </a:schemeClr>
              </a:solidFill>
              <a:round/>
              <a:tailEnd type="triangle" w="sm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Arrow Connector 221">
              <a:extLst>
                <a:ext uri="{FF2B5EF4-FFF2-40B4-BE49-F238E27FC236}">
                  <a16:creationId xmlns:a16="http://schemas.microsoft.com/office/drawing/2014/main" id="{162288A7-9CF7-9B4E-8C0A-431A315E2564}"/>
                </a:ext>
              </a:extLst>
            </p:cNvPr>
            <p:cNvCxnSpPr>
              <a:cxnSpLocks/>
              <a:stCxn id="218" idx="1"/>
            </p:cNvCxnSpPr>
            <p:nvPr/>
          </p:nvCxnSpPr>
          <p:spPr>
            <a:xfrm flipH="1">
              <a:off x="7249877" y="2332024"/>
              <a:ext cx="155107" cy="145494"/>
            </a:xfrm>
            <a:prstGeom prst="straightConnector1">
              <a:avLst/>
            </a:prstGeom>
            <a:ln w="19050" cap="rnd" cmpd="sng">
              <a:solidFill>
                <a:schemeClr val="bg1">
                  <a:lumMod val="65000"/>
                </a:schemeClr>
              </a:solidFill>
              <a:round/>
              <a:tailEnd type="triangle" w="sm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1" name="Rounded Rectangle 200">
              <a:extLst>
                <a:ext uri="{FF2B5EF4-FFF2-40B4-BE49-F238E27FC236}">
                  <a16:creationId xmlns:a16="http://schemas.microsoft.com/office/drawing/2014/main" id="{68F784BD-1590-26E2-BC79-7A594A9ADA2A}"/>
                </a:ext>
              </a:extLst>
            </p:cNvPr>
            <p:cNvSpPr/>
            <p:nvPr/>
          </p:nvSpPr>
          <p:spPr>
            <a:xfrm>
              <a:off x="5787886" y="1675627"/>
              <a:ext cx="487740" cy="162615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100" dirty="0"/>
                <a:t>pQTLs</a:t>
              </a:r>
            </a:p>
          </p:txBody>
        </p:sp>
        <p:sp>
          <p:nvSpPr>
            <p:cNvPr id="202" name="Rounded Rectangle 201">
              <a:extLst>
                <a:ext uri="{FF2B5EF4-FFF2-40B4-BE49-F238E27FC236}">
                  <a16:creationId xmlns:a16="http://schemas.microsoft.com/office/drawing/2014/main" id="{87B9FE0C-9E35-EB8B-C6FB-F10087F79AA0}"/>
                </a:ext>
              </a:extLst>
            </p:cNvPr>
            <p:cNvSpPr/>
            <p:nvPr/>
          </p:nvSpPr>
          <p:spPr>
            <a:xfrm>
              <a:off x="5761288" y="2845749"/>
              <a:ext cx="487740" cy="162615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100" dirty="0"/>
                <a:t>eQTLs</a:t>
              </a:r>
            </a:p>
          </p:txBody>
        </p:sp>
        <p:cxnSp>
          <p:nvCxnSpPr>
            <p:cNvPr id="345" name="Straight Arrow Connector 344">
              <a:extLst>
                <a:ext uri="{FF2B5EF4-FFF2-40B4-BE49-F238E27FC236}">
                  <a16:creationId xmlns:a16="http://schemas.microsoft.com/office/drawing/2014/main" id="{208CA4B2-09DF-BC67-AA4E-62841963D64C}"/>
                </a:ext>
              </a:extLst>
            </p:cNvPr>
            <p:cNvCxnSpPr>
              <a:cxnSpLocks/>
              <a:stCxn id="218" idx="1"/>
            </p:cNvCxnSpPr>
            <p:nvPr/>
          </p:nvCxnSpPr>
          <p:spPr>
            <a:xfrm flipH="1" flipV="1">
              <a:off x="7249877" y="2192439"/>
              <a:ext cx="155107" cy="139585"/>
            </a:xfrm>
            <a:prstGeom prst="straightConnector1">
              <a:avLst/>
            </a:prstGeom>
            <a:ln w="19050" cap="rnd" cmpd="sng">
              <a:solidFill>
                <a:schemeClr val="bg1">
                  <a:lumMod val="65000"/>
                </a:schemeClr>
              </a:solidFill>
              <a:round/>
              <a:tailEnd type="triangle" w="sm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76" name="Table 375">
                <a:extLst>
                  <a:ext uri="{FF2B5EF4-FFF2-40B4-BE49-F238E27FC236}">
                    <a16:creationId xmlns:a16="http://schemas.microsoft.com/office/drawing/2014/main" id="{D32BA128-D297-AE8D-7DB3-E64A7E6BFBE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73108518"/>
                  </p:ext>
                </p:extLst>
              </p:nvPr>
            </p:nvGraphicFramePr>
            <p:xfrm>
              <a:off x="8837566" y="1690730"/>
              <a:ext cx="1293996" cy="123001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30123">
                      <a:extLst>
                        <a:ext uri="{9D8B030D-6E8A-4147-A177-3AD203B41FA5}">
                          <a16:colId xmlns:a16="http://schemas.microsoft.com/office/drawing/2014/main" val="154610499"/>
                        </a:ext>
                      </a:extLst>
                    </a:gridCol>
                    <a:gridCol w="66330">
                      <a:extLst>
                        <a:ext uri="{9D8B030D-6E8A-4147-A177-3AD203B41FA5}">
                          <a16:colId xmlns:a16="http://schemas.microsoft.com/office/drawing/2014/main" val="1009236927"/>
                        </a:ext>
                      </a:extLst>
                    </a:gridCol>
                    <a:gridCol w="299181">
                      <a:extLst>
                        <a:ext uri="{9D8B030D-6E8A-4147-A177-3AD203B41FA5}">
                          <a16:colId xmlns:a16="http://schemas.microsoft.com/office/drawing/2014/main" val="723455925"/>
                        </a:ext>
                      </a:extLst>
                    </a:gridCol>
                    <a:gridCol w="299181">
                      <a:extLst>
                        <a:ext uri="{9D8B030D-6E8A-4147-A177-3AD203B41FA5}">
                          <a16:colId xmlns:a16="http://schemas.microsoft.com/office/drawing/2014/main" val="83164297"/>
                        </a:ext>
                      </a:extLst>
                    </a:gridCol>
                    <a:gridCol w="299181">
                      <a:extLst>
                        <a:ext uri="{9D8B030D-6E8A-4147-A177-3AD203B41FA5}">
                          <a16:colId xmlns:a16="http://schemas.microsoft.com/office/drawing/2014/main" val="2599468322"/>
                        </a:ext>
                      </a:extLst>
                    </a:gridCol>
                  </a:tblGrid>
                  <a:tr h="24600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dirty="0">
                              <a:solidFill>
                                <a:schemeClr val="tx1"/>
                              </a:solidFill>
                            </a:rPr>
                            <a:t>AD</a:t>
                          </a: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dirty="0">
                              <a:solidFill>
                                <a:schemeClr val="tx1"/>
                              </a:solidFill>
                            </a:rPr>
                            <a:t>xQTL traits</a:t>
                          </a: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12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12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08040125"/>
                      </a:ext>
                    </a:extLst>
                  </a:tr>
                  <a:tr h="24600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i="1" dirty="0">
                              <a:solidFill>
                                <a:schemeClr val="tx1"/>
                              </a:solidFill>
                            </a:rPr>
                            <a:t>Z</a:t>
                          </a:r>
                          <a:r>
                            <a:rPr lang="en-US" sz="1200" b="0" i="1" baseline="-25000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en-US" sz="1200" b="0" i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i="1" dirty="0">
                              <a:solidFill>
                                <a:schemeClr val="tx1"/>
                              </a:solidFill>
                            </a:rPr>
                            <a:t>Z</a:t>
                          </a:r>
                          <a:r>
                            <a:rPr lang="en-US" sz="1200" b="0" i="1" baseline="-25000" dirty="0">
                              <a:solidFill>
                                <a:schemeClr val="tx1"/>
                              </a:solidFill>
                            </a:rPr>
                            <a:t>11</a:t>
                          </a:r>
                          <a:endParaRPr lang="en-US" sz="12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en-US" sz="12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i="1" dirty="0">
                              <a:solidFill>
                                <a:schemeClr val="tx1"/>
                              </a:solidFill>
                            </a:rPr>
                            <a:t>Z</a:t>
                          </a:r>
                          <a:r>
                            <a:rPr lang="en-US" sz="1200" b="0" i="1" baseline="-25000" dirty="0">
                              <a:solidFill>
                                <a:schemeClr val="tx1"/>
                              </a:solidFill>
                            </a:rPr>
                            <a:t>1p</a:t>
                          </a:r>
                          <a:endParaRPr lang="en-US" sz="12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99066406"/>
                      </a:ext>
                    </a:extLst>
                  </a:tr>
                  <a:tr h="246003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="0" i="1" dirty="0">
                              <a:solidFill>
                                <a:schemeClr val="tx1"/>
                              </a:solidFill>
                            </a:rPr>
                            <a:t>Z</a:t>
                          </a:r>
                          <a:r>
                            <a:rPr lang="en-US" sz="1200" b="0" i="1" baseline="-25000" dirty="0">
                              <a:solidFill>
                                <a:schemeClr val="tx1"/>
                              </a:solidFill>
                            </a:rPr>
                            <a:t>20</a:t>
                          </a:r>
                          <a:endParaRPr lang="en-US" sz="1200" b="0" i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="0" i="1" dirty="0">
                              <a:solidFill>
                                <a:schemeClr val="tx1"/>
                              </a:solidFill>
                            </a:rPr>
                            <a:t>Z</a:t>
                          </a:r>
                          <a:r>
                            <a:rPr lang="en-US" sz="1200" b="0" i="1" baseline="-25000" dirty="0">
                              <a:solidFill>
                                <a:schemeClr val="tx1"/>
                              </a:solidFill>
                            </a:rPr>
                            <a:t>21</a:t>
                          </a:r>
                          <a:endParaRPr lang="en-US" sz="1200" b="0" i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en-US" sz="12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="0" i="1" dirty="0">
                              <a:solidFill>
                                <a:schemeClr val="tx1"/>
                              </a:solidFill>
                            </a:rPr>
                            <a:t>Z</a:t>
                          </a:r>
                          <a:r>
                            <a:rPr lang="en-US" sz="1200" b="0" i="1" baseline="-25000" dirty="0">
                              <a:solidFill>
                                <a:schemeClr val="tx1"/>
                              </a:solidFill>
                            </a:rPr>
                            <a:t>2p</a:t>
                          </a:r>
                          <a:endParaRPr lang="en-US" sz="1200" b="0" i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12616961"/>
                      </a:ext>
                    </a:extLst>
                  </a:tr>
                  <a:tr h="24600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12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12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oMath>
                            </m:oMathPara>
                          </a14:m>
                          <a:endParaRPr lang="en-US" sz="12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12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0444106"/>
                      </a:ext>
                    </a:extLst>
                  </a:tr>
                  <a:tr h="24600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i="1" dirty="0">
                              <a:solidFill>
                                <a:schemeClr val="tx1"/>
                              </a:solidFill>
                            </a:rPr>
                            <a:t>Z</a:t>
                          </a:r>
                          <a:r>
                            <a:rPr lang="en-US" sz="1200" b="0" i="1" baseline="-25000" dirty="0">
                              <a:solidFill>
                                <a:schemeClr val="tx1"/>
                              </a:solidFill>
                            </a:rPr>
                            <a:t>m0</a:t>
                          </a:r>
                          <a:endParaRPr lang="en-US" sz="12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i="1" dirty="0">
                              <a:solidFill>
                                <a:schemeClr val="tx1"/>
                              </a:solidFill>
                            </a:rPr>
                            <a:t>Z</a:t>
                          </a:r>
                          <a:r>
                            <a:rPr lang="en-US" sz="1200" b="0" i="1" baseline="-25000" dirty="0">
                              <a:solidFill>
                                <a:schemeClr val="tx1"/>
                              </a:solidFill>
                            </a:rPr>
                            <a:t>m1</a:t>
                          </a:r>
                          <a:endParaRPr lang="en-US" sz="12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en-US" sz="12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i="1" dirty="0" err="1">
                              <a:solidFill>
                                <a:schemeClr val="tx1"/>
                              </a:solidFill>
                            </a:rPr>
                            <a:t>Z</a:t>
                          </a:r>
                          <a:r>
                            <a:rPr lang="en-US" sz="1200" b="0" i="1" baseline="-25000" dirty="0" err="1">
                              <a:solidFill>
                                <a:schemeClr val="tx1"/>
                              </a:solidFill>
                            </a:rPr>
                            <a:t>mp</a:t>
                          </a:r>
                          <a:endParaRPr lang="en-US" sz="12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9853332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76" name="Table 375">
                <a:extLst>
                  <a:ext uri="{FF2B5EF4-FFF2-40B4-BE49-F238E27FC236}">
                    <a16:creationId xmlns:a16="http://schemas.microsoft.com/office/drawing/2014/main" id="{D32BA128-D297-AE8D-7DB3-E64A7E6BFBE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73108518"/>
                  </p:ext>
                </p:extLst>
              </p:nvPr>
            </p:nvGraphicFramePr>
            <p:xfrm>
              <a:off x="8837566" y="1690730"/>
              <a:ext cx="1293996" cy="123001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30123">
                      <a:extLst>
                        <a:ext uri="{9D8B030D-6E8A-4147-A177-3AD203B41FA5}">
                          <a16:colId xmlns:a16="http://schemas.microsoft.com/office/drawing/2014/main" val="154610499"/>
                        </a:ext>
                      </a:extLst>
                    </a:gridCol>
                    <a:gridCol w="66330">
                      <a:extLst>
                        <a:ext uri="{9D8B030D-6E8A-4147-A177-3AD203B41FA5}">
                          <a16:colId xmlns:a16="http://schemas.microsoft.com/office/drawing/2014/main" val="1009236927"/>
                        </a:ext>
                      </a:extLst>
                    </a:gridCol>
                    <a:gridCol w="299181">
                      <a:extLst>
                        <a:ext uri="{9D8B030D-6E8A-4147-A177-3AD203B41FA5}">
                          <a16:colId xmlns:a16="http://schemas.microsoft.com/office/drawing/2014/main" val="723455925"/>
                        </a:ext>
                      </a:extLst>
                    </a:gridCol>
                    <a:gridCol w="299181">
                      <a:extLst>
                        <a:ext uri="{9D8B030D-6E8A-4147-A177-3AD203B41FA5}">
                          <a16:colId xmlns:a16="http://schemas.microsoft.com/office/drawing/2014/main" val="83164297"/>
                        </a:ext>
                      </a:extLst>
                    </a:gridCol>
                    <a:gridCol w="299181">
                      <a:extLst>
                        <a:ext uri="{9D8B030D-6E8A-4147-A177-3AD203B41FA5}">
                          <a16:colId xmlns:a16="http://schemas.microsoft.com/office/drawing/2014/main" val="2599468322"/>
                        </a:ext>
                      </a:extLst>
                    </a:gridCol>
                  </a:tblGrid>
                  <a:tr h="24600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dirty="0">
                              <a:solidFill>
                                <a:schemeClr val="tx1"/>
                              </a:solidFill>
                            </a:rPr>
                            <a:t>AD</a:t>
                          </a: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dirty="0">
                              <a:solidFill>
                                <a:schemeClr val="tx1"/>
                              </a:solidFill>
                            </a:rPr>
                            <a:t>xQTL traits</a:t>
                          </a: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12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12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08040125"/>
                      </a:ext>
                    </a:extLst>
                  </a:tr>
                  <a:tr h="24600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i="1" dirty="0">
                              <a:solidFill>
                                <a:schemeClr val="tx1"/>
                              </a:solidFill>
                            </a:rPr>
                            <a:t>Z</a:t>
                          </a:r>
                          <a:r>
                            <a:rPr lang="en-US" sz="1200" b="0" i="1" baseline="-25000" dirty="0">
                              <a:solidFill>
                                <a:schemeClr val="tx1"/>
                              </a:solidFill>
                            </a:rPr>
                            <a:t>10</a:t>
                          </a:r>
                          <a:endParaRPr lang="en-US" sz="1200" b="0" i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i="1" dirty="0">
                              <a:solidFill>
                                <a:schemeClr val="tx1"/>
                              </a:solidFill>
                            </a:rPr>
                            <a:t>Z</a:t>
                          </a:r>
                          <a:r>
                            <a:rPr lang="en-US" sz="1200" b="0" i="1" baseline="-25000" dirty="0">
                              <a:solidFill>
                                <a:schemeClr val="tx1"/>
                              </a:solidFill>
                            </a:rPr>
                            <a:t>11</a:t>
                          </a:r>
                          <a:endParaRPr lang="en-US" sz="12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4"/>
                          <a:stretch>
                            <a:fillRect l="-229167" t="-100000" r="-108333" b="-31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i="1" dirty="0">
                              <a:solidFill>
                                <a:schemeClr val="tx1"/>
                              </a:solidFill>
                            </a:rPr>
                            <a:t>Z</a:t>
                          </a:r>
                          <a:r>
                            <a:rPr lang="en-US" sz="1200" b="0" i="1" baseline="-25000" dirty="0">
                              <a:solidFill>
                                <a:schemeClr val="tx1"/>
                              </a:solidFill>
                            </a:rPr>
                            <a:t>1p</a:t>
                          </a:r>
                          <a:endParaRPr lang="en-US" sz="12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99066406"/>
                      </a:ext>
                    </a:extLst>
                  </a:tr>
                  <a:tr h="246003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="0" i="1" dirty="0">
                              <a:solidFill>
                                <a:schemeClr val="tx1"/>
                              </a:solidFill>
                            </a:rPr>
                            <a:t>Z</a:t>
                          </a:r>
                          <a:r>
                            <a:rPr lang="en-US" sz="1200" b="0" i="1" baseline="-25000" dirty="0">
                              <a:solidFill>
                                <a:schemeClr val="tx1"/>
                              </a:solidFill>
                            </a:rPr>
                            <a:t>20</a:t>
                          </a:r>
                          <a:endParaRPr lang="en-US" sz="1200" b="0" i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="0" i="1" dirty="0">
                              <a:solidFill>
                                <a:schemeClr val="tx1"/>
                              </a:solidFill>
                            </a:rPr>
                            <a:t>Z</a:t>
                          </a:r>
                          <a:r>
                            <a:rPr lang="en-US" sz="1200" b="0" i="1" baseline="-25000" dirty="0">
                              <a:solidFill>
                                <a:schemeClr val="tx1"/>
                              </a:solidFill>
                            </a:rPr>
                            <a:t>21</a:t>
                          </a:r>
                          <a:endParaRPr lang="en-US" sz="1200" b="0" i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4"/>
                          <a:stretch>
                            <a:fillRect l="-229167" t="-210526" r="-108333" b="-231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b="0" i="1" dirty="0">
                              <a:solidFill>
                                <a:schemeClr val="tx1"/>
                              </a:solidFill>
                            </a:rPr>
                            <a:t>Z</a:t>
                          </a:r>
                          <a:r>
                            <a:rPr lang="en-US" sz="1200" b="0" i="1" baseline="-25000" dirty="0">
                              <a:solidFill>
                                <a:schemeClr val="tx1"/>
                              </a:solidFill>
                            </a:rPr>
                            <a:t>2p</a:t>
                          </a:r>
                          <a:endParaRPr lang="en-US" sz="1200" b="0" i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12616961"/>
                      </a:ext>
                    </a:extLst>
                  </a:tr>
                  <a:tr h="24600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4"/>
                          <a:stretch>
                            <a:fillRect t="-295000" r="-303846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4"/>
                          <a:stretch>
                            <a:fillRect l="-139130" t="-295000" r="-217391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4"/>
                          <a:stretch>
                            <a:fillRect l="-229167" t="-295000" r="-108333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4"/>
                          <a:stretch>
                            <a:fillRect l="-329167" t="-295000" r="-8333" b="-1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0444106"/>
                      </a:ext>
                    </a:extLst>
                  </a:tr>
                  <a:tr h="24600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i="1" dirty="0">
                              <a:solidFill>
                                <a:schemeClr val="tx1"/>
                              </a:solidFill>
                            </a:rPr>
                            <a:t>Z</a:t>
                          </a:r>
                          <a:r>
                            <a:rPr lang="en-US" sz="1200" b="0" i="1" baseline="-25000" dirty="0">
                              <a:solidFill>
                                <a:schemeClr val="tx1"/>
                              </a:solidFill>
                            </a:rPr>
                            <a:t>m0</a:t>
                          </a:r>
                          <a:endParaRPr lang="en-US" sz="12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2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i="1" dirty="0">
                              <a:solidFill>
                                <a:schemeClr val="tx1"/>
                              </a:solidFill>
                            </a:rPr>
                            <a:t>Z</a:t>
                          </a:r>
                          <a:r>
                            <a:rPr lang="en-US" sz="1200" b="0" i="1" baseline="-25000" dirty="0">
                              <a:solidFill>
                                <a:schemeClr val="tx1"/>
                              </a:solidFill>
                            </a:rPr>
                            <a:t>m1</a:t>
                          </a:r>
                          <a:endParaRPr lang="en-US" sz="12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4"/>
                          <a:stretch>
                            <a:fillRect l="-229167" t="-415789" r="-108333" b="-263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0" i="1" dirty="0" err="1">
                              <a:solidFill>
                                <a:schemeClr val="tx1"/>
                              </a:solidFill>
                            </a:rPr>
                            <a:t>Z</a:t>
                          </a:r>
                          <a:r>
                            <a:rPr lang="en-US" sz="1200" b="0" i="1" baseline="-25000" dirty="0" err="1">
                              <a:solidFill>
                                <a:schemeClr val="tx1"/>
                              </a:solidFill>
                            </a:rPr>
                            <a:t>mp</a:t>
                          </a:r>
                          <a:endParaRPr lang="en-US" sz="12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9853332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77" name="TextBox 376">
            <a:extLst>
              <a:ext uri="{FF2B5EF4-FFF2-40B4-BE49-F238E27FC236}">
                <a16:creationId xmlns:a16="http://schemas.microsoft.com/office/drawing/2014/main" id="{D5EED937-0724-3D70-607C-646F81652BE9}"/>
              </a:ext>
            </a:extLst>
          </p:cNvPr>
          <p:cNvSpPr txBox="1"/>
          <p:nvPr/>
        </p:nvSpPr>
        <p:spPr>
          <a:xfrm>
            <a:off x="8852099" y="1185421"/>
            <a:ext cx="12649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xGenT uses xQTL weights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8" name="TextBox 377">
                <a:extLst>
                  <a:ext uri="{FF2B5EF4-FFF2-40B4-BE49-F238E27FC236}">
                    <a16:creationId xmlns:a16="http://schemas.microsoft.com/office/drawing/2014/main" id="{E92139F4-41EA-3478-8261-4C7243F8FBFF}"/>
                  </a:ext>
                </a:extLst>
              </p:cNvPr>
              <p:cNvSpPr txBox="1"/>
              <p:nvPr/>
            </p:nvSpPr>
            <p:spPr>
              <a:xfrm>
                <a:off x="8647750" y="3019027"/>
                <a:ext cx="1833066" cy="6051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∝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400" b="1" i="0" smtClean="0">
                                      <a:latin typeface="Cambria Math" panose="02040503050406030204" pitchFamily="18" charset="0"/>
                                    </a:rPr>
                                    <m:t>𝐙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1400" b="0" i="0" smtClean="0">
                                      <a:latin typeface="Cambria Math" panose="02040503050406030204" pitchFamily="18" charset="0"/>
                                    </a:rPr>
                                    <m:t>xQTL</m:t>
                                  </m:r>
                                </m:sub>
                                <m:sup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⊤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1" i="0" smtClean="0">
                                      <a:latin typeface="Cambria Math" panose="02040503050406030204" pitchFamily="18" charset="0"/>
                                    </a:rPr>
                                    <m:t>𝐳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1400" b="0" i="0" smtClean="0">
                                      <a:latin typeface="Cambria Math" panose="02040503050406030204" pitchFamily="18" charset="0"/>
                                    </a:rPr>
                                    <m:t>AD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0" smtClean="0">
                              <a:latin typeface="Cambria Math" panose="02040503050406030204" pitchFamily="18" charset="0"/>
                            </a:rPr>
                            <m:t>𝐙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400" b="0" i="0" smtClean="0">
                              <a:latin typeface="Cambria Math" panose="02040503050406030204" pitchFamily="18" charset="0"/>
                            </a:rPr>
                            <m:t>xQTL</m:t>
                          </m:r>
                        </m:sub>
                      </m:sSub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∼</m:t>
                      </m:r>
                      <m:r>
                        <m:rPr>
                          <m:sty m:val="p"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Γ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78" name="TextBox 377">
                <a:extLst>
                  <a:ext uri="{FF2B5EF4-FFF2-40B4-BE49-F238E27FC236}">
                    <a16:creationId xmlns:a16="http://schemas.microsoft.com/office/drawing/2014/main" id="{E92139F4-41EA-3478-8261-4C7243F8FB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47750" y="3019027"/>
                <a:ext cx="1833066" cy="605166"/>
              </a:xfrm>
              <a:prstGeom prst="rect">
                <a:avLst/>
              </a:prstGeom>
              <a:blipFill>
                <a:blip r:embed="rId15"/>
                <a:stretch>
                  <a:fillRect b="-20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89" name="Group 388">
            <a:extLst>
              <a:ext uri="{FF2B5EF4-FFF2-40B4-BE49-F238E27FC236}">
                <a16:creationId xmlns:a16="http://schemas.microsoft.com/office/drawing/2014/main" id="{3E3964E4-671F-1D41-3FBF-867CCD65469E}"/>
              </a:ext>
            </a:extLst>
          </p:cNvPr>
          <p:cNvGrpSpPr/>
          <p:nvPr/>
        </p:nvGrpSpPr>
        <p:grpSpPr>
          <a:xfrm>
            <a:off x="4207144" y="3199601"/>
            <a:ext cx="4359478" cy="3505850"/>
            <a:chOff x="4207144" y="3199601"/>
            <a:chExt cx="4359478" cy="3505850"/>
          </a:xfrm>
        </p:grpSpPr>
        <p:sp>
          <p:nvSpPr>
            <p:cNvPr id="191" name="TextBox 190">
              <a:extLst>
                <a:ext uri="{FF2B5EF4-FFF2-40B4-BE49-F238E27FC236}">
                  <a16:creationId xmlns:a16="http://schemas.microsoft.com/office/drawing/2014/main" id="{DB369FCD-F2DE-5306-C8D7-CAD5AFE02B50}"/>
                </a:ext>
              </a:extLst>
            </p:cNvPr>
            <p:cNvSpPr txBox="1"/>
            <p:nvPr/>
          </p:nvSpPr>
          <p:spPr>
            <a:xfrm>
              <a:off x="4913009" y="3199601"/>
              <a:ext cx="365361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Multiple finemaps in SYK locus improves detection of AD association</a:t>
              </a:r>
            </a:p>
          </p:txBody>
        </p:sp>
        <p:sp>
          <p:nvSpPr>
            <p:cNvPr id="192" name="Rectangle 191">
              <a:extLst>
                <a:ext uri="{FF2B5EF4-FFF2-40B4-BE49-F238E27FC236}">
                  <a16:creationId xmlns:a16="http://schemas.microsoft.com/office/drawing/2014/main" id="{58B91199-B6DA-8C02-874D-85606FE98A3C}"/>
                </a:ext>
              </a:extLst>
            </p:cNvPr>
            <p:cNvSpPr/>
            <p:nvPr/>
          </p:nvSpPr>
          <p:spPr>
            <a:xfrm>
              <a:off x="4842294" y="3784376"/>
              <a:ext cx="3674853" cy="29210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2" name="Right Arrow 311">
              <a:extLst>
                <a:ext uri="{FF2B5EF4-FFF2-40B4-BE49-F238E27FC236}">
                  <a16:creationId xmlns:a16="http://schemas.microsoft.com/office/drawing/2014/main" id="{DD55DA8F-6155-F870-45F7-CEDD15679CD2}"/>
                </a:ext>
              </a:extLst>
            </p:cNvPr>
            <p:cNvSpPr/>
            <p:nvPr/>
          </p:nvSpPr>
          <p:spPr>
            <a:xfrm>
              <a:off x="4207144" y="5271513"/>
              <a:ext cx="549250" cy="907935"/>
            </a:xfrm>
            <a:prstGeom prst="rightArrow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86" name="Picture 385">
              <a:extLst>
                <a:ext uri="{FF2B5EF4-FFF2-40B4-BE49-F238E27FC236}">
                  <a16:creationId xmlns:a16="http://schemas.microsoft.com/office/drawing/2014/main" id="{4C4FE447-EA4F-120F-6263-EA1D717EDAF1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rcRect l="1462" t="1548" r="1154" b="2185"/>
            <a:stretch/>
          </p:blipFill>
          <p:spPr>
            <a:xfrm>
              <a:off x="4896464" y="3805872"/>
              <a:ext cx="3561896" cy="2860853"/>
            </a:xfrm>
            <a:prstGeom prst="rect">
              <a:avLst/>
            </a:prstGeom>
          </p:spPr>
        </p:pic>
        <p:sp>
          <p:nvSpPr>
            <p:cNvPr id="190" name="TextBox 189">
              <a:extLst>
                <a:ext uri="{FF2B5EF4-FFF2-40B4-BE49-F238E27FC236}">
                  <a16:creationId xmlns:a16="http://schemas.microsoft.com/office/drawing/2014/main" id="{2887B4B1-FF36-CEB3-7D44-26650FD19CFC}"/>
                </a:ext>
              </a:extLst>
            </p:cNvPr>
            <p:cNvSpPr txBox="1"/>
            <p:nvPr/>
          </p:nvSpPr>
          <p:spPr>
            <a:xfrm>
              <a:off x="6237347" y="3805872"/>
              <a:ext cx="689553" cy="400110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b="1" i="1" dirty="0">
                  <a:ln w="12700">
                    <a:solidFill>
                      <a:schemeClr val="tx1"/>
                    </a:solidFill>
                  </a:ln>
                  <a:solidFill>
                    <a:srgbClr val="FFD700"/>
                  </a:solidFill>
                </a:rPr>
                <a:t>SYK</a:t>
              </a:r>
            </a:p>
          </p:txBody>
        </p:sp>
        <p:sp>
          <p:nvSpPr>
            <p:cNvPr id="383" name="TextBox 382">
              <a:extLst>
                <a:ext uri="{FF2B5EF4-FFF2-40B4-BE49-F238E27FC236}">
                  <a16:creationId xmlns:a16="http://schemas.microsoft.com/office/drawing/2014/main" id="{D9CF38A1-7D1D-C637-E79C-C2B21159093F}"/>
                </a:ext>
              </a:extLst>
            </p:cNvPr>
            <p:cNvSpPr txBox="1"/>
            <p:nvPr/>
          </p:nvSpPr>
          <p:spPr>
            <a:xfrm>
              <a:off x="7012800" y="3874922"/>
              <a:ext cx="142776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 err="1"/>
                <a:t>GenT</a:t>
              </a:r>
              <a:r>
                <a:rPr lang="en-US" sz="1400" b="1" dirty="0"/>
                <a:t> FDR=8E-5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D27328AD-DBAA-91FA-D42D-60ED3A79818D}"/>
              </a:ext>
            </a:extLst>
          </p:cNvPr>
          <p:cNvGrpSpPr/>
          <p:nvPr/>
        </p:nvGrpSpPr>
        <p:grpSpPr>
          <a:xfrm>
            <a:off x="8566622" y="3151422"/>
            <a:ext cx="3478008" cy="3554028"/>
            <a:chOff x="8566622" y="3151422"/>
            <a:chExt cx="3478008" cy="3554028"/>
          </a:xfrm>
        </p:grpSpPr>
        <p:sp>
          <p:nvSpPr>
            <p:cNvPr id="194" name="Right Arrow 193">
              <a:extLst>
                <a:ext uri="{FF2B5EF4-FFF2-40B4-BE49-F238E27FC236}">
                  <a16:creationId xmlns:a16="http://schemas.microsoft.com/office/drawing/2014/main" id="{2D889D00-8E1A-BE1D-F113-57370EAD4F99}"/>
                </a:ext>
              </a:extLst>
            </p:cNvPr>
            <p:cNvSpPr/>
            <p:nvPr/>
          </p:nvSpPr>
          <p:spPr>
            <a:xfrm rot="5400000">
              <a:off x="10913759" y="2972079"/>
              <a:ext cx="549250" cy="907935"/>
            </a:xfrm>
            <a:prstGeom prst="rightArrow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59" name="Group 358">
              <a:extLst>
                <a:ext uri="{FF2B5EF4-FFF2-40B4-BE49-F238E27FC236}">
                  <a16:creationId xmlns:a16="http://schemas.microsoft.com/office/drawing/2014/main" id="{E291F510-AD95-6431-BEA2-663F94120427}"/>
                </a:ext>
              </a:extLst>
            </p:cNvPr>
            <p:cNvGrpSpPr/>
            <p:nvPr/>
          </p:nvGrpSpPr>
          <p:grpSpPr>
            <a:xfrm>
              <a:off x="8566622" y="3784375"/>
              <a:ext cx="3478008" cy="2921075"/>
              <a:chOff x="8566622" y="3784375"/>
              <a:chExt cx="3478008" cy="2921075"/>
            </a:xfrm>
          </p:grpSpPr>
          <p:grpSp>
            <p:nvGrpSpPr>
              <p:cNvPr id="311" name="Group 310">
                <a:extLst>
                  <a:ext uri="{FF2B5EF4-FFF2-40B4-BE49-F238E27FC236}">
                    <a16:creationId xmlns:a16="http://schemas.microsoft.com/office/drawing/2014/main" id="{7808D518-BEEA-6CC1-223E-CED9809EAA8B}"/>
                  </a:ext>
                </a:extLst>
              </p:cNvPr>
              <p:cNvGrpSpPr/>
              <p:nvPr/>
            </p:nvGrpSpPr>
            <p:grpSpPr>
              <a:xfrm>
                <a:off x="8566622" y="3784375"/>
                <a:ext cx="3478008" cy="2921075"/>
                <a:chOff x="8587862" y="3784376"/>
                <a:chExt cx="3478008" cy="2921075"/>
              </a:xfrm>
            </p:grpSpPr>
            <p:sp>
              <p:nvSpPr>
                <p:cNvPr id="310" name="Rectangle 309">
                  <a:extLst>
                    <a:ext uri="{FF2B5EF4-FFF2-40B4-BE49-F238E27FC236}">
                      <a16:creationId xmlns:a16="http://schemas.microsoft.com/office/drawing/2014/main" id="{662BAA71-C9F5-D617-B209-E81DAB5CA6C2}"/>
                    </a:ext>
                  </a:extLst>
                </p:cNvPr>
                <p:cNvSpPr/>
                <p:nvPr/>
              </p:nvSpPr>
              <p:spPr>
                <a:xfrm>
                  <a:off x="8587862" y="3784376"/>
                  <a:ext cx="3478008" cy="292107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309" name="Picture 308">
                  <a:extLst>
                    <a:ext uri="{FF2B5EF4-FFF2-40B4-BE49-F238E27FC236}">
                      <a16:creationId xmlns:a16="http://schemas.microsoft.com/office/drawing/2014/main" id="{2F508AA8-B659-E384-0FA9-D62707C3ED0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/>
                <a:srcRect l="1538" t="1254" r="1751" b="935"/>
                <a:stretch/>
              </p:blipFill>
              <p:spPr>
                <a:xfrm>
                  <a:off x="8668990" y="3810286"/>
                  <a:ext cx="3315751" cy="2874438"/>
                </a:xfrm>
                <a:prstGeom prst="rect">
                  <a:avLst/>
                </a:prstGeom>
                <a:ln w="12700">
                  <a:noFill/>
                </a:ln>
              </p:spPr>
            </p:pic>
          </p:grpSp>
          <p:sp>
            <p:nvSpPr>
              <p:cNvPr id="313" name="TextBox 312">
                <a:extLst>
                  <a:ext uri="{FF2B5EF4-FFF2-40B4-BE49-F238E27FC236}">
                    <a16:creationId xmlns:a16="http://schemas.microsoft.com/office/drawing/2014/main" id="{7A9DF92B-97F9-285A-4642-634B24EECFB7}"/>
                  </a:ext>
                </a:extLst>
              </p:cNvPr>
              <p:cNvSpPr txBox="1"/>
              <p:nvPr/>
            </p:nvSpPr>
            <p:spPr>
              <a:xfrm>
                <a:off x="9230702" y="4033300"/>
                <a:ext cx="886323" cy="400110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000" b="1" i="1" dirty="0">
                    <a:ln w="12700">
                      <a:solidFill>
                        <a:schemeClr val="tx1"/>
                      </a:solidFill>
                    </a:ln>
                    <a:solidFill>
                      <a:srgbClr val="FFD700"/>
                    </a:solidFill>
                  </a:rPr>
                  <a:t>RIPK2</a:t>
                </a:r>
              </a:p>
            </p:txBody>
          </p:sp>
        </p:grpSp>
        <p:sp>
          <p:nvSpPr>
            <p:cNvPr id="390" name="TextBox 389">
              <a:extLst>
                <a:ext uri="{FF2B5EF4-FFF2-40B4-BE49-F238E27FC236}">
                  <a16:creationId xmlns:a16="http://schemas.microsoft.com/office/drawing/2014/main" id="{782A1B90-F1F4-B7C4-7EF1-89FCE693A637}"/>
                </a:ext>
              </a:extLst>
            </p:cNvPr>
            <p:cNvSpPr txBox="1"/>
            <p:nvPr/>
          </p:nvSpPr>
          <p:spPr>
            <a:xfrm>
              <a:off x="10491622" y="4087161"/>
              <a:ext cx="1503873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/>
                <a:t>xGenT FDR=2E-10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25462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5" grpId="0" animBg="1"/>
      <p:bldP spid="377" grpId="0"/>
      <p:bldP spid="37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F22A95B-BBDB-3558-C6B9-D5D480530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" y="127495"/>
            <a:ext cx="12020325" cy="493774"/>
          </a:xfrm>
        </p:spPr>
        <p:txBody>
          <a:bodyPr/>
          <a:lstStyle/>
          <a:p>
            <a:r>
              <a:rPr lang="en-US" sz="2800" b="1" i="1" dirty="0"/>
              <a:t>NTRK1 – </a:t>
            </a:r>
            <a:r>
              <a:rPr lang="en-US" sz="2800" b="1" dirty="0"/>
              <a:t>novel druggable gene with experimental AD evidence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280598D-1CE1-3C81-7FC7-8A2E0DC82164}"/>
              </a:ext>
            </a:extLst>
          </p:cNvPr>
          <p:cNvGrpSpPr/>
          <p:nvPr/>
        </p:nvGrpSpPr>
        <p:grpSpPr>
          <a:xfrm>
            <a:off x="3303612" y="753526"/>
            <a:ext cx="4506591" cy="5907353"/>
            <a:chOff x="3303612" y="753526"/>
            <a:chExt cx="4506591" cy="5907353"/>
          </a:xfrm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6C4B2F11-C4F4-91DB-CD1A-E6F32539B263}"/>
                </a:ext>
              </a:extLst>
            </p:cNvPr>
            <p:cNvGrpSpPr/>
            <p:nvPr/>
          </p:nvGrpSpPr>
          <p:grpSpPr>
            <a:xfrm>
              <a:off x="3685499" y="3588538"/>
              <a:ext cx="3514104" cy="3072341"/>
              <a:chOff x="3403117" y="4094548"/>
              <a:chExt cx="3664047" cy="3185435"/>
            </a:xfrm>
          </p:grpSpPr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48715538-6DA4-C8D5-3965-CB719DDBE823}"/>
                  </a:ext>
                </a:extLst>
              </p:cNvPr>
              <p:cNvSpPr/>
              <p:nvPr/>
            </p:nvSpPr>
            <p:spPr>
              <a:xfrm>
                <a:off x="3901901" y="6036661"/>
                <a:ext cx="2459144" cy="124332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3B79526C-1285-6BE3-7EFA-B9DE42313A15}"/>
                  </a:ext>
                </a:extLst>
              </p:cNvPr>
              <p:cNvGrpSpPr/>
              <p:nvPr/>
            </p:nvGrpSpPr>
            <p:grpSpPr>
              <a:xfrm>
                <a:off x="3403117" y="4094548"/>
                <a:ext cx="3664047" cy="3155165"/>
                <a:chOff x="5200567" y="7760140"/>
                <a:chExt cx="2629278" cy="2212973"/>
              </a:xfrm>
            </p:grpSpPr>
            <p:grpSp>
              <p:nvGrpSpPr>
                <p:cNvPr id="7" name="Group 6">
                  <a:extLst>
                    <a:ext uri="{FF2B5EF4-FFF2-40B4-BE49-F238E27FC236}">
                      <a16:creationId xmlns:a16="http://schemas.microsoft.com/office/drawing/2014/main" id="{68684ADA-25B5-1DF1-FA67-642759B50D23}"/>
                    </a:ext>
                  </a:extLst>
                </p:cNvPr>
                <p:cNvGrpSpPr/>
                <p:nvPr/>
              </p:nvGrpSpPr>
              <p:grpSpPr>
                <a:xfrm>
                  <a:off x="5200567" y="7760140"/>
                  <a:ext cx="2629278" cy="2212973"/>
                  <a:chOff x="5200567" y="7760140"/>
                  <a:chExt cx="2629278" cy="2212973"/>
                </a:xfrm>
              </p:grpSpPr>
              <p:grpSp>
                <p:nvGrpSpPr>
                  <p:cNvPr id="13" name="Group 12">
                    <a:extLst>
                      <a:ext uri="{FF2B5EF4-FFF2-40B4-BE49-F238E27FC236}">
                        <a16:creationId xmlns:a16="http://schemas.microsoft.com/office/drawing/2014/main" id="{76739729-E646-AA4D-1892-C895CCE61EE3}"/>
                      </a:ext>
                    </a:extLst>
                  </p:cNvPr>
                  <p:cNvGrpSpPr/>
                  <p:nvPr/>
                </p:nvGrpSpPr>
                <p:grpSpPr>
                  <a:xfrm>
                    <a:off x="5200567" y="7760140"/>
                    <a:ext cx="2629278" cy="1234703"/>
                    <a:chOff x="5200567" y="7760140"/>
                    <a:chExt cx="2629278" cy="1234703"/>
                  </a:xfrm>
                </p:grpSpPr>
                <p:grpSp>
                  <p:nvGrpSpPr>
                    <p:cNvPr id="18" name="Group 17">
                      <a:extLst>
                        <a:ext uri="{FF2B5EF4-FFF2-40B4-BE49-F238E27FC236}">
                          <a16:creationId xmlns:a16="http://schemas.microsoft.com/office/drawing/2014/main" id="{B3376F63-E8D5-C937-4ABD-67D4227174A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200567" y="8038690"/>
                      <a:ext cx="2629278" cy="956153"/>
                      <a:chOff x="5200568" y="7822663"/>
                      <a:chExt cx="2629278" cy="956153"/>
                    </a:xfrm>
                  </p:grpSpPr>
                  <p:sp>
                    <p:nvSpPr>
                      <p:cNvPr id="21" name="Rounded Rectangle 20">
                        <a:extLst>
                          <a:ext uri="{FF2B5EF4-FFF2-40B4-BE49-F238E27FC236}">
                            <a16:creationId xmlns:a16="http://schemas.microsoft.com/office/drawing/2014/main" id="{5C65A81E-6C20-A7C6-D1CF-DC5352A5C80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273939" y="8196604"/>
                        <a:ext cx="591039" cy="582212"/>
                      </a:xfrm>
                      <a:prstGeom prst="roundRect">
                        <a:avLst/>
                      </a:prstGeom>
                      <a:noFill/>
                      <a:ln w="28575">
                        <a:solidFill>
                          <a:schemeClr val="accent4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3200"/>
                      </a:p>
                    </p:txBody>
                  </p:sp>
                  <p:sp>
                    <p:nvSpPr>
                      <p:cNvPr id="22" name="TextBox 21">
                        <a:extLst>
                          <a:ext uri="{FF2B5EF4-FFF2-40B4-BE49-F238E27FC236}">
                            <a16:creationId xmlns:a16="http://schemas.microsoft.com/office/drawing/2014/main" id="{E3160C29-4D28-45FC-0886-00C46344275C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7016600" y="7834970"/>
                        <a:ext cx="813246" cy="323803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sz="1200" b="1" i="1" dirty="0">
                            <a:solidFill>
                              <a:schemeClr val="accent4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a:t>NTRK1</a:t>
                        </a:r>
                      </a:p>
                      <a:p>
                        <a:pPr algn="ctr"/>
                        <a:r>
                          <a:rPr lang="en-US" sz="1200" dirty="0">
                            <a:solidFill>
                              <a:schemeClr val="accent4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a:t>(druggable)</a:t>
                        </a:r>
                      </a:p>
                    </p:txBody>
                  </p:sp>
                  <p:sp>
                    <p:nvSpPr>
                      <p:cNvPr id="23" name="TextBox 22">
                        <a:extLst>
                          <a:ext uri="{FF2B5EF4-FFF2-40B4-BE49-F238E27FC236}">
                            <a16:creationId xmlns:a16="http://schemas.microsoft.com/office/drawing/2014/main" id="{093E167D-2597-E30D-15CA-B114A8A7AB62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5200568" y="7822663"/>
                        <a:ext cx="786936" cy="323803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sz="1200" b="1" i="1" dirty="0">
                            <a:solidFill>
                              <a:schemeClr val="accent4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a:t>HDGF</a:t>
                        </a:r>
                        <a:endParaRPr lang="en-US" sz="1200" dirty="0">
                          <a:solidFill>
                            <a:schemeClr val="accent4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endParaRPr>
                      </a:p>
                      <a:p>
                        <a:pPr algn="ctr"/>
                        <a:r>
                          <a:rPr lang="en-US" sz="1200" dirty="0">
                            <a:solidFill>
                              <a:schemeClr val="accent4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a:t>(druggable)</a:t>
                        </a:r>
                      </a:p>
                    </p:txBody>
                  </p:sp>
                </p:grpSp>
                <p:cxnSp>
                  <p:nvCxnSpPr>
                    <p:cNvPr id="19" name="Curved Connector 18">
                      <a:extLst>
                        <a:ext uri="{FF2B5EF4-FFF2-40B4-BE49-F238E27FC236}">
                          <a16:creationId xmlns:a16="http://schemas.microsoft.com/office/drawing/2014/main" id="{715263D5-9E43-134C-7FE0-208810224101}"/>
                        </a:ext>
                      </a:extLst>
                    </p:cNvPr>
                    <p:cNvCxnSpPr>
                      <a:cxnSpLocks/>
                      <a:stCxn id="23" idx="0"/>
                      <a:endCxn id="22" idx="0"/>
                    </p:cNvCxnSpPr>
                    <p:nvPr/>
                  </p:nvCxnSpPr>
                  <p:spPr>
                    <a:xfrm rot="16200000" flipH="1">
                      <a:off x="6502474" y="7130250"/>
                      <a:ext cx="12307" cy="1829187"/>
                    </a:xfrm>
                    <a:prstGeom prst="curvedConnector3">
                      <a:avLst>
                        <a:gd name="adj1" fmla="val -1302787"/>
                      </a:avLst>
                    </a:prstGeom>
                    <a:ln>
                      <a:solidFill>
                        <a:schemeClr val="accent4"/>
                      </a:solidFill>
                      <a:headEnd type="triangle"/>
                      <a:tailEnd type="triangle"/>
                    </a:ln>
                  </p:spPr>
                  <p:style>
                    <a:lnRef idx="2">
                      <a:schemeClr val="dk1"/>
                    </a:lnRef>
                    <a:fillRef idx="0">
                      <a:schemeClr val="dk1"/>
                    </a:fillRef>
                    <a:effectRef idx="1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0" name="Rounded Rectangle 19">
                      <a:extLst>
                        <a:ext uri="{FF2B5EF4-FFF2-40B4-BE49-F238E27FC236}">
                          <a16:creationId xmlns:a16="http://schemas.microsoft.com/office/drawing/2014/main" id="{4E8C9A48-3ACD-FD4C-72BE-CAC0E0F0455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27383" y="7760140"/>
                      <a:ext cx="729549" cy="266241"/>
                    </a:xfrm>
                    <a:prstGeom prst="round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4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accent4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Physical interaction</a:t>
                      </a:r>
                    </a:p>
                  </p:txBody>
                </p:sp>
              </p:grpSp>
              <p:pic>
                <p:nvPicPr>
                  <p:cNvPr id="14" name="Picture 13" descr="A graph with green dots and lines&#10;&#10;Description automatically generated">
                    <a:extLst>
                      <a:ext uri="{FF2B5EF4-FFF2-40B4-BE49-F238E27FC236}">
                        <a16:creationId xmlns:a16="http://schemas.microsoft.com/office/drawing/2014/main" id="{28F23EC0-AED6-900F-77AF-CF9DF51B69A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/>
                  <a:srcRect l="2110" t="2926" r="3145" b="3091"/>
                  <a:stretch/>
                </p:blipFill>
                <p:spPr>
                  <a:xfrm>
                    <a:off x="5571362" y="9153493"/>
                    <a:ext cx="956259" cy="819570"/>
                  </a:xfrm>
                  <a:prstGeom prst="rect">
                    <a:avLst/>
                  </a:prstGeom>
                </p:spPr>
              </p:pic>
              <p:pic>
                <p:nvPicPr>
                  <p:cNvPr id="15" name="Picture 14" descr="A graph with green dots and lines&#10;&#10;Description automatically generated">
                    <a:extLst>
                      <a:ext uri="{FF2B5EF4-FFF2-40B4-BE49-F238E27FC236}">
                        <a16:creationId xmlns:a16="http://schemas.microsoft.com/office/drawing/2014/main" id="{E04C8E43-3664-FC49-753F-0C499AFF1E2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rcRect l="21646" t="2926" r="2636" b="3090"/>
                  <a:stretch/>
                </p:blipFill>
                <p:spPr>
                  <a:xfrm>
                    <a:off x="6532002" y="9153543"/>
                    <a:ext cx="764227" cy="819570"/>
                  </a:xfrm>
                  <a:prstGeom prst="rect">
                    <a:avLst/>
                  </a:prstGeom>
                </p:spPr>
              </p:pic>
              <p:cxnSp>
                <p:nvCxnSpPr>
                  <p:cNvPr id="16" name="Curved Connector 15">
                    <a:extLst>
                      <a:ext uri="{FF2B5EF4-FFF2-40B4-BE49-F238E27FC236}">
                        <a16:creationId xmlns:a16="http://schemas.microsoft.com/office/drawing/2014/main" id="{54ED12C6-0AB8-6D6C-5A30-2BC0ED43A5F7}"/>
                      </a:ext>
                    </a:extLst>
                  </p:cNvPr>
                  <p:cNvCxnSpPr>
                    <a:cxnSpLocks/>
                    <a:endCxn id="53" idx="1"/>
                  </p:cNvCxnSpPr>
                  <p:nvPr/>
                </p:nvCxnSpPr>
                <p:spPr>
                  <a:xfrm rot="16200000" flipH="1">
                    <a:off x="5147417" y="9147250"/>
                    <a:ext cx="537592" cy="284550"/>
                  </a:xfrm>
                  <a:prstGeom prst="curvedConnector2">
                    <a:avLst/>
                  </a:prstGeom>
                  <a:ln>
                    <a:solidFill>
                      <a:schemeClr val="accent4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" name="Curved Connector 16">
                    <a:extLst>
                      <a:ext uri="{FF2B5EF4-FFF2-40B4-BE49-F238E27FC236}">
                        <a16:creationId xmlns:a16="http://schemas.microsoft.com/office/drawing/2014/main" id="{8526354A-2F32-2B81-A873-1146AFD56302}"/>
                      </a:ext>
                    </a:extLst>
                  </p:cNvPr>
                  <p:cNvCxnSpPr>
                    <a:cxnSpLocks/>
                    <a:endCxn id="53" idx="3"/>
                  </p:cNvCxnSpPr>
                  <p:nvPr/>
                </p:nvCxnSpPr>
                <p:spPr>
                  <a:xfrm rot="5400000">
                    <a:off x="7235038" y="9119897"/>
                    <a:ext cx="526531" cy="350322"/>
                  </a:xfrm>
                  <a:prstGeom prst="curvedConnector2">
                    <a:avLst/>
                  </a:prstGeom>
                  <a:ln>
                    <a:solidFill>
                      <a:schemeClr val="accent4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pic>
              <p:nvPicPr>
                <p:cNvPr id="8" name="Picture 7" descr="A yellow structure with arrows&#10;&#10;Description automatically generated">
                  <a:extLst>
                    <a:ext uri="{FF2B5EF4-FFF2-40B4-BE49-F238E27FC236}">
                      <a16:creationId xmlns:a16="http://schemas.microsoft.com/office/drawing/2014/main" id="{091ADFC9-96AE-DB3A-8CEB-8AA38DA4BE9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241712" y="8476032"/>
                  <a:ext cx="641729" cy="481297"/>
                </a:xfrm>
                <a:prstGeom prst="rect">
                  <a:avLst/>
                </a:prstGeom>
              </p:spPr>
            </p:pic>
            <p:sp>
              <p:nvSpPr>
                <p:cNvPr id="9" name="Rounded Rectangle 8">
                  <a:extLst>
                    <a:ext uri="{FF2B5EF4-FFF2-40B4-BE49-F238E27FC236}">
                      <a16:creationId xmlns:a16="http://schemas.microsoft.com/office/drawing/2014/main" id="{4DA730E3-2CC6-4724-17CF-C4C69A133D22}"/>
                    </a:ext>
                  </a:extLst>
                </p:cNvPr>
                <p:cNvSpPr/>
                <p:nvPr/>
              </p:nvSpPr>
              <p:spPr>
                <a:xfrm>
                  <a:off x="7127703" y="8420329"/>
                  <a:ext cx="591039" cy="582212"/>
                </a:xfrm>
                <a:prstGeom prst="roundRect">
                  <a:avLst/>
                </a:prstGeom>
                <a:noFill/>
                <a:ln w="28575">
                  <a:solidFill>
                    <a:schemeClr val="accent4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200"/>
                </a:p>
              </p:txBody>
            </p:sp>
            <p:pic>
              <p:nvPicPr>
                <p:cNvPr id="10" name="Picture 9" descr="A red spirals and green and blue tubes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8F4D8A65-A96C-1BDA-DFDC-4FE85727527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126151" y="8516506"/>
                  <a:ext cx="574683" cy="431012"/>
                </a:xfrm>
                <a:prstGeom prst="rect">
                  <a:avLst/>
                </a:prstGeom>
              </p:spPr>
            </p:pic>
            <p:sp>
              <p:nvSpPr>
                <p:cNvPr id="11" name="Rounded Rectangle 10">
                  <a:extLst>
                    <a:ext uri="{FF2B5EF4-FFF2-40B4-BE49-F238E27FC236}">
                      <a16:creationId xmlns:a16="http://schemas.microsoft.com/office/drawing/2014/main" id="{B0ABDB78-E194-3D7A-9994-2D426A3534B2}"/>
                    </a:ext>
                  </a:extLst>
                </p:cNvPr>
                <p:cNvSpPr/>
                <p:nvPr/>
              </p:nvSpPr>
              <p:spPr>
                <a:xfrm>
                  <a:off x="5923764" y="8080248"/>
                  <a:ext cx="1154730" cy="1012803"/>
                </a:xfrm>
                <a:prstGeom prst="roundRect">
                  <a:avLst/>
                </a:prstGeom>
                <a:noFill/>
                <a:ln w="28575">
                  <a:solidFill>
                    <a:schemeClr val="accent4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200"/>
                </a:p>
              </p:txBody>
            </p:sp>
            <p:pic>
              <p:nvPicPr>
                <p:cNvPr id="12" name="Picture 11">
                  <a:extLst>
                    <a:ext uri="{FF2B5EF4-FFF2-40B4-BE49-F238E27FC236}">
                      <a16:creationId xmlns:a16="http://schemas.microsoft.com/office/drawing/2014/main" id="{BE84BD5E-64DB-8235-904C-53406C4B00A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rcRect l="17675" r="14228"/>
                <a:stretch/>
              </p:blipFill>
              <p:spPr>
                <a:xfrm rot="5400000">
                  <a:off x="5996551" y="7998803"/>
                  <a:ext cx="1029748" cy="1134137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50C17F08-EBAE-DC1A-14AF-8F6797E4150C}"/>
                </a:ext>
              </a:extLst>
            </p:cNvPr>
            <p:cNvGrpSpPr/>
            <p:nvPr/>
          </p:nvGrpSpPr>
          <p:grpSpPr>
            <a:xfrm>
              <a:off x="3303612" y="753526"/>
              <a:ext cx="4506591" cy="2738123"/>
              <a:chOff x="3146438" y="747519"/>
              <a:chExt cx="4506591" cy="2738123"/>
            </a:xfrm>
          </p:grpSpPr>
          <p:grpSp>
            <p:nvGrpSpPr>
              <p:cNvPr id="71" name="Group 70">
                <a:extLst>
                  <a:ext uri="{FF2B5EF4-FFF2-40B4-BE49-F238E27FC236}">
                    <a16:creationId xmlns:a16="http://schemas.microsoft.com/office/drawing/2014/main" id="{B8CEDF2E-6AA5-958B-DE46-EFC8B11A097F}"/>
                  </a:ext>
                </a:extLst>
              </p:cNvPr>
              <p:cNvGrpSpPr/>
              <p:nvPr/>
            </p:nvGrpSpPr>
            <p:grpSpPr>
              <a:xfrm>
                <a:off x="3146438" y="764704"/>
                <a:ext cx="4451966" cy="2720938"/>
                <a:chOff x="3146438" y="764704"/>
                <a:chExt cx="4451966" cy="2720938"/>
              </a:xfrm>
            </p:grpSpPr>
            <p:grpSp>
              <p:nvGrpSpPr>
                <p:cNvPr id="69" name="Group 68">
                  <a:extLst>
                    <a:ext uri="{FF2B5EF4-FFF2-40B4-BE49-F238E27FC236}">
                      <a16:creationId xmlns:a16="http://schemas.microsoft.com/office/drawing/2014/main" id="{4DAA7858-6BA5-0005-9194-606DCE66C033}"/>
                    </a:ext>
                  </a:extLst>
                </p:cNvPr>
                <p:cNvGrpSpPr/>
                <p:nvPr/>
              </p:nvGrpSpPr>
              <p:grpSpPr>
                <a:xfrm>
                  <a:off x="3146438" y="764704"/>
                  <a:ext cx="4451966" cy="2713067"/>
                  <a:chOff x="3146438" y="764704"/>
                  <a:chExt cx="4451966" cy="2713067"/>
                </a:xfrm>
              </p:grpSpPr>
              <p:sp>
                <p:nvSpPr>
                  <p:cNvPr id="68" name="Rectangle 67">
                    <a:extLst>
                      <a:ext uri="{FF2B5EF4-FFF2-40B4-BE49-F238E27FC236}">
                        <a16:creationId xmlns:a16="http://schemas.microsoft.com/office/drawing/2014/main" id="{E4845B2E-C7BF-24F6-ED17-6F0749B2B681}"/>
                      </a:ext>
                    </a:extLst>
                  </p:cNvPr>
                  <p:cNvSpPr/>
                  <p:nvPr/>
                </p:nvSpPr>
                <p:spPr>
                  <a:xfrm>
                    <a:off x="3146438" y="764704"/>
                    <a:ext cx="4451966" cy="2713067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pic>
                <p:nvPicPr>
                  <p:cNvPr id="65" name="Picture 64">
                    <a:extLst>
                      <a:ext uri="{FF2B5EF4-FFF2-40B4-BE49-F238E27FC236}">
                        <a16:creationId xmlns:a16="http://schemas.microsoft.com/office/drawing/2014/main" id="{E2F0578B-D19C-DBA5-89D4-85B8390E39F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/>
                  <a:srcRect l="5181" t="4142" r="4319" b="17580"/>
                  <a:stretch/>
                </p:blipFill>
                <p:spPr>
                  <a:xfrm>
                    <a:off x="3193929" y="815482"/>
                    <a:ext cx="4355615" cy="2634418"/>
                  </a:xfrm>
                  <a:prstGeom prst="rect">
                    <a:avLst/>
                  </a:prstGeom>
                </p:spPr>
              </p:pic>
              <p:sp>
                <p:nvSpPr>
                  <p:cNvPr id="66" name="Oval 65">
                    <a:extLst>
                      <a:ext uri="{FF2B5EF4-FFF2-40B4-BE49-F238E27FC236}">
                        <a16:creationId xmlns:a16="http://schemas.microsoft.com/office/drawing/2014/main" id="{00B5E94F-5A80-F1BE-4BFD-D2AB36732D5E}"/>
                      </a:ext>
                    </a:extLst>
                  </p:cNvPr>
                  <p:cNvSpPr/>
                  <p:nvPr/>
                </p:nvSpPr>
                <p:spPr>
                  <a:xfrm>
                    <a:off x="6762157" y="1973266"/>
                    <a:ext cx="217925" cy="221553"/>
                  </a:xfrm>
                  <a:prstGeom prst="ellipse">
                    <a:avLst/>
                  </a:prstGeom>
                  <a:solidFill>
                    <a:srgbClr val="6FC972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7" name="TextBox 66">
                    <a:extLst>
                      <a:ext uri="{FF2B5EF4-FFF2-40B4-BE49-F238E27FC236}">
                        <a16:creationId xmlns:a16="http://schemas.microsoft.com/office/drawing/2014/main" id="{94620F94-44AA-8809-8B93-9B1CA836A47F}"/>
                      </a:ext>
                    </a:extLst>
                  </p:cNvPr>
                  <p:cNvSpPr txBox="1"/>
                  <p:nvPr/>
                </p:nvSpPr>
                <p:spPr>
                  <a:xfrm>
                    <a:off x="6542634" y="1725366"/>
                    <a:ext cx="656969" cy="215444"/>
                  </a:xfrm>
                  <a:prstGeom prst="rect">
                    <a:avLst/>
                  </a:prstGeom>
                  <a:solidFill>
                    <a:schemeClr val="bg2">
                      <a:lumMod val="10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txBody>
                  <a:bodyPr wrap="square" lIns="0" tIns="0" rIns="0" bIns="0" rtlCol="0" anchor="ctr">
                    <a:spAutoFit/>
                  </a:bodyPr>
                  <a:lstStyle/>
                  <a:p>
                    <a:pPr algn="ctr"/>
                    <a:r>
                      <a:rPr lang="en-US" sz="1400" b="1" i="1" dirty="0">
                        <a:solidFill>
                          <a:srgbClr val="6FC972"/>
                        </a:solidFill>
                      </a:rPr>
                      <a:t>NTRK1</a:t>
                    </a:r>
                  </a:p>
                </p:txBody>
              </p:sp>
            </p:grpSp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2F1099D4-EFA5-F0A6-85E2-1FDC8EB468F3}"/>
                    </a:ext>
                  </a:extLst>
                </p:cNvPr>
                <p:cNvSpPr txBox="1"/>
                <p:nvPr/>
              </p:nvSpPr>
              <p:spPr>
                <a:xfrm>
                  <a:off x="3146590" y="3023977"/>
                  <a:ext cx="1442511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>
                      <a:solidFill>
                        <a:srgbClr val="FF0000"/>
                      </a:solidFill>
                    </a:rPr>
                    <a:t>AD-associated</a:t>
                  </a:r>
                </a:p>
                <a:p>
                  <a:r>
                    <a:rPr lang="en-US" sz="1200" dirty="0">
                      <a:solidFill>
                        <a:srgbClr val="0000FF"/>
                      </a:solidFill>
                    </a:rPr>
                    <a:t>Not AD-associated</a:t>
                  </a:r>
                </a:p>
              </p:txBody>
            </p:sp>
          </p:grp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C150F46F-839C-9ADB-4888-5712D20873A1}"/>
                  </a:ext>
                </a:extLst>
              </p:cNvPr>
              <p:cNvSpPr txBox="1"/>
              <p:nvPr/>
            </p:nvSpPr>
            <p:spPr>
              <a:xfrm>
                <a:off x="3200785" y="747519"/>
                <a:ext cx="445224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Physical protein-protein interactions with NTRK1</a:t>
                </a:r>
              </a:p>
            </p:txBody>
          </p:sp>
        </p:grp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08C2FB1-CF7E-B16D-9E65-B6101BF63CAF}"/>
              </a:ext>
            </a:extLst>
          </p:cNvPr>
          <p:cNvGrpSpPr/>
          <p:nvPr/>
        </p:nvGrpSpPr>
        <p:grpSpPr>
          <a:xfrm>
            <a:off x="8020935" y="758721"/>
            <a:ext cx="3848847" cy="3108636"/>
            <a:chOff x="7875083" y="772575"/>
            <a:chExt cx="3994700" cy="3245261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F291BD49-2C2C-4904-E31F-658F6530EE4C}"/>
                </a:ext>
              </a:extLst>
            </p:cNvPr>
            <p:cNvSpPr/>
            <p:nvPr/>
          </p:nvSpPr>
          <p:spPr>
            <a:xfrm>
              <a:off x="7875083" y="772575"/>
              <a:ext cx="3994700" cy="32452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A4D54E6A-4639-5F9B-81FC-73422AB71C3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 l="8623" t="17720" r="8082" b="14206"/>
            <a:stretch/>
          </p:blipFill>
          <p:spPr>
            <a:xfrm>
              <a:off x="8141230" y="791417"/>
              <a:ext cx="3594766" cy="2937877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8032507B-364D-718B-E8C6-761026AEC666}"/>
                </a:ext>
              </a:extLst>
            </p:cNvPr>
            <p:cNvSpPr txBox="1"/>
            <p:nvPr/>
          </p:nvSpPr>
          <p:spPr>
            <a:xfrm>
              <a:off x="9970803" y="2743817"/>
              <a:ext cx="16897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u="sng" dirty="0"/>
                <a:t>Causal effect estimate</a:t>
              </a:r>
            </a:p>
            <a:p>
              <a:pPr algn="ctr"/>
              <a:r>
                <a:rPr lang="en-US" sz="1200" dirty="0"/>
                <a:t>0.034 (P=2.1E-4)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036E76E-7E7C-AF23-B7D4-424D09C12227}"/>
                </a:ext>
              </a:extLst>
            </p:cNvPr>
            <p:cNvSpPr txBox="1"/>
            <p:nvPr/>
          </p:nvSpPr>
          <p:spPr>
            <a:xfrm rot="16200000">
              <a:off x="7021933" y="1914764"/>
              <a:ext cx="204485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SNP </a:t>
              </a:r>
              <a:r>
                <a:rPr lang="en-US" sz="1600" dirty="0">
                  <a:sym typeface="Wingdings" pitchFamily="2" charset="2"/>
                </a:rPr>
                <a:t> AD effect size</a:t>
              </a:r>
              <a:endParaRPr lang="en-US" sz="160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60605C7-8CC6-78B0-4118-CF3337EA6FC9}"/>
                </a:ext>
              </a:extLst>
            </p:cNvPr>
            <p:cNvSpPr txBox="1"/>
            <p:nvPr/>
          </p:nvSpPr>
          <p:spPr>
            <a:xfrm>
              <a:off x="8789155" y="3667175"/>
              <a:ext cx="216655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ym typeface="Wingdings" pitchFamily="2" charset="2"/>
                </a:rPr>
                <a:t>cortex eQTL effect size</a:t>
              </a:r>
              <a:endParaRPr lang="en-US" sz="1600" dirty="0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1B6A5C9B-F337-DC7C-2D2F-79825B68D06D}"/>
              </a:ext>
            </a:extLst>
          </p:cNvPr>
          <p:cNvGrpSpPr/>
          <p:nvPr/>
        </p:nvGrpSpPr>
        <p:grpSpPr>
          <a:xfrm>
            <a:off x="164471" y="759194"/>
            <a:ext cx="2879405" cy="5950567"/>
            <a:chOff x="164471" y="759194"/>
            <a:chExt cx="2879405" cy="5950567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B92934B2-B9EA-1C13-63E0-161465050E48}"/>
                </a:ext>
              </a:extLst>
            </p:cNvPr>
            <p:cNvGrpSpPr/>
            <p:nvPr/>
          </p:nvGrpSpPr>
          <p:grpSpPr>
            <a:xfrm>
              <a:off x="164471" y="759194"/>
              <a:ext cx="2879405" cy="5950567"/>
              <a:chOff x="250456" y="749053"/>
              <a:chExt cx="2879405" cy="5950567"/>
            </a:xfrm>
          </p:grpSpPr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9EBFEB46-05B5-CF6A-DF34-4BE8FCAA4686}"/>
                  </a:ext>
                </a:extLst>
              </p:cNvPr>
              <p:cNvSpPr/>
              <p:nvPr/>
            </p:nvSpPr>
            <p:spPr>
              <a:xfrm>
                <a:off x="250456" y="749053"/>
                <a:ext cx="2879405" cy="595056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5" name="Picture 44">
                <a:extLst>
                  <a:ext uri="{FF2B5EF4-FFF2-40B4-BE49-F238E27FC236}">
                    <a16:creationId xmlns:a16="http://schemas.microsoft.com/office/drawing/2014/main" id="{C0CFC0C1-C2EC-5C70-94CC-BDF312215B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rcRect t="739" b="603"/>
              <a:stretch/>
            </p:blipFill>
            <p:spPr>
              <a:xfrm>
                <a:off x="289791" y="791435"/>
                <a:ext cx="2743200" cy="5863890"/>
              </a:xfrm>
              <a:prstGeom prst="rect">
                <a:avLst/>
              </a:prstGeom>
            </p:spPr>
          </p:pic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C0893DD-F4A8-D170-DF10-068ECFA3EE79}"/>
                  </a:ext>
                </a:extLst>
              </p:cNvPr>
              <p:cNvSpPr txBox="1"/>
              <p:nvPr/>
            </p:nvSpPr>
            <p:spPr>
              <a:xfrm>
                <a:off x="1515382" y="3944516"/>
                <a:ext cx="965211" cy="400110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000" b="1" i="1" dirty="0">
                    <a:ln w="12700">
                      <a:solidFill>
                        <a:schemeClr val="tx1"/>
                      </a:solidFill>
                    </a:ln>
                    <a:solidFill>
                      <a:srgbClr val="FFD700"/>
                    </a:solidFill>
                  </a:rPr>
                  <a:t>NTRK1</a:t>
                </a:r>
              </a:p>
            </p:txBody>
          </p: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6C19678-CD79-C0C8-A563-33CB8420149B}"/>
                </a:ext>
              </a:extLst>
            </p:cNvPr>
            <p:cNvSpPr txBox="1"/>
            <p:nvPr/>
          </p:nvSpPr>
          <p:spPr>
            <a:xfrm>
              <a:off x="1426100" y="2576073"/>
              <a:ext cx="151002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xGenT FDR=1E-7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1D88F85-1549-28C6-AF47-758C0E7B721E}"/>
              </a:ext>
            </a:extLst>
          </p:cNvPr>
          <p:cNvGrpSpPr/>
          <p:nvPr/>
        </p:nvGrpSpPr>
        <p:grpSpPr>
          <a:xfrm>
            <a:off x="7509683" y="3876886"/>
            <a:ext cx="4566913" cy="2883911"/>
            <a:chOff x="7803597" y="3811570"/>
            <a:chExt cx="4566913" cy="2883911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C219B6DA-993E-8B62-5675-F711439B5230}"/>
                </a:ext>
              </a:extLst>
            </p:cNvPr>
            <p:cNvGrpSpPr/>
            <p:nvPr/>
          </p:nvGrpSpPr>
          <p:grpSpPr>
            <a:xfrm>
              <a:off x="7803597" y="3811570"/>
              <a:ext cx="4566913" cy="1708980"/>
              <a:chOff x="7741489" y="3662682"/>
              <a:chExt cx="4566913" cy="1708980"/>
            </a:xfrm>
          </p:grpSpPr>
          <p:pic>
            <p:nvPicPr>
              <p:cNvPr id="33" name="Picture 32">
                <a:extLst>
                  <a:ext uri="{FF2B5EF4-FFF2-40B4-BE49-F238E27FC236}">
                    <a16:creationId xmlns:a16="http://schemas.microsoft.com/office/drawing/2014/main" id="{E99CFF2B-7F07-2E62-EE40-FA3C9C3912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rcRect t="21580" b="29969"/>
              <a:stretch/>
            </p:blipFill>
            <p:spPr>
              <a:xfrm>
                <a:off x="7798308" y="4909300"/>
                <a:ext cx="3667125" cy="401504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</p:pic>
          <p:pic>
            <p:nvPicPr>
              <p:cNvPr id="34" name="Picture 33">
                <a:extLst>
                  <a:ext uri="{FF2B5EF4-FFF2-40B4-BE49-F238E27FC236}">
                    <a16:creationId xmlns:a16="http://schemas.microsoft.com/office/drawing/2014/main" id="{32AE7B76-D20A-2360-910A-E42EF5BF10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rcRect t="29947" b="21601"/>
              <a:stretch/>
            </p:blipFill>
            <p:spPr>
              <a:xfrm>
                <a:off x="7798308" y="4446677"/>
                <a:ext cx="3667125" cy="401504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</p:pic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A3F253F-3C0A-C775-32ED-06F16AC43041}"/>
                  </a:ext>
                </a:extLst>
              </p:cNvPr>
              <p:cNvSpPr txBox="1"/>
              <p:nvPr/>
            </p:nvSpPr>
            <p:spPr>
              <a:xfrm>
                <a:off x="7741489" y="3662682"/>
                <a:ext cx="3658374" cy="8002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i="1" dirty="0"/>
                  <a:t>NTRK1</a:t>
                </a:r>
                <a:r>
                  <a:rPr lang="en-US" sz="1600" dirty="0"/>
                  <a:t> inhibitor (GW441756)</a:t>
                </a:r>
              </a:p>
              <a:p>
                <a:r>
                  <a:rPr lang="en-US" sz="1400" dirty="0"/>
                  <a:t>Patient-derived iPSCs</a:t>
                </a:r>
                <a:endParaRPr lang="en-US" sz="1200" dirty="0"/>
              </a:p>
              <a:p>
                <a:r>
                  <a:rPr lang="en-US" sz="1600" dirty="0"/>
                  <a:t>      0μM  	     1μM	     10μM	     20μM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C012D2E-165C-00D3-173F-1A6721673562}"/>
                  </a:ext>
                </a:extLst>
              </p:cNvPr>
              <p:cNvSpPr txBox="1"/>
              <p:nvPr/>
            </p:nvSpPr>
            <p:spPr>
              <a:xfrm>
                <a:off x="11484137" y="4364964"/>
                <a:ext cx="824265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 err="1"/>
                  <a:t>pTau</a:t>
                </a:r>
                <a:endParaRPr lang="en-US" sz="1600" dirty="0"/>
              </a:p>
              <a:p>
                <a:pPr algn="ctr"/>
                <a:r>
                  <a:rPr lang="en-US" sz="1400" dirty="0"/>
                  <a:t>(Thr217)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4DE83B2-FBC0-B7F6-5D9B-3E1742875517}"/>
                  </a:ext>
                </a:extLst>
              </p:cNvPr>
              <p:cNvSpPr txBox="1"/>
              <p:nvPr/>
            </p:nvSpPr>
            <p:spPr>
              <a:xfrm>
                <a:off x="11481789" y="4817664"/>
                <a:ext cx="824265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 err="1"/>
                  <a:t>pTau</a:t>
                </a:r>
                <a:endParaRPr lang="en-US" sz="1600" dirty="0"/>
              </a:p>
              <a:p>
                <a:pPr algn="ctr"/>
                <a:r>
                  <a:rPr lang="en-US" sz="1400" dirty="0"/>
                  <a:t>(Thr181)</a:t>
                </a:r>
              </a:p>
            </p:txBody>
          </p:sp>
        </p:grp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A721E2D6-25D0-F265-07D4-7D7564E79CF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rcRect t="18834" b="29101"/>
            <a:stretch/>
          </p:blipFill>
          <p:spPr>
            <a:xfrm>
              <a:off x="7860418" y="6212103"/>
              <a:ext cx="3667125" cy="431451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A627AE8C-EC10-498D-BD66-6A1899C659C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rcRect t="16032" b="8808"/>
            <a:stretch/>
          </p:blipFill>
          <p:spPr>
            <a:xfrm>
              <a:off x="7860416" y="5524984"/>
              <a:ext cx="3667125" cy="622825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31616C5-E2E5-B871-9FA0-AF56C9619E90}"/>
                </a:ext>
              </a:extLst>
            </p:cNvPr>
            <p:cNvSpPr txBox="1"/>
            <p:nvPr/>
          </p:nvSpPr>
          <p:spPr>
            <a:xfrm>
              <a:off x="11679712" y="5535693"/>
              <a:ext cx="60664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Total</a:t>
              </a:r>
            </a:p>
            <a:p>
              <a:pPr algn="ctr"/>
              <a:r>
                <a:rPr lang="en-US" sz="1600" dirty="0"/>
                <a:t>tau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DDF8EAD-EF9D-F901-85C2-588706B22289}"/>
                </a:ext>
              </a:extLst>
            </p:cNvPr>
            <p:cNvSpPr txBox="1"/>
            <p:nvPr/>
          </p:nvSpPr>
          <p:spPr>
            <a:xfrm>
              <a:off x="11646616" y="6110706"/>
              <a:ext cx="63030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Beta</a:t>
              </a:r>
            </a:p>
            <a:p>
              <a:pPr algn="ctr"/>
              <a:r>
                <a:rPr lang="en-US" sz="1600" dirty="0"/>
                <a:t>actin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2493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890</TotalTime>
  <Words>3430</Words>
  <Application>Microsoft Macintosh PowerPoint</Application>
  <PresentationFormat>Widescreen</PresentationFormat>
  <Paragraphs>353</Paragraphs>
  <Slides>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9" baseType="lpstr">
      <vt:lpstr>Aptos</vt:lpstr>
      <vt:lpstr>Aptos Display</vt:lpstr>
      <vt:lpstr>Arial</vt:lpstr>
      <vt:lpstr>Cambria Math</vt:lpstr>
      <vt:lpstr>Helvetica</vt:lpstr>
      <vt:lpstr>Wingdings</vt:lpstr>
      <vt:lpstr>Office Theme</vt:lpstr>
      <vt:lpstr>Set-based association testing integrating xQTLs improves druggable gene discovery in Alzheimer’s disease</vt:lpstr>
      <vt:lpstr>NTRK1 – novel druggable gene with experimental AD evidence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Lorincz-Comi, Noah</dc:creator>
  <cp:lastModifiedBy>Lorincz-Comi, Noah</cp:lastModifiedBy>
  <cp:revision>50</cp:revision>
  <dcterms:created xsi:type="dcterms:W3CDTF">2024-10-01T12:48:10Z</dcterms:created>
  <dcterms:modified xsi:type="dcterms:W3CDTF">2024-10-04T18:30:28Z</dcterms:modified>
</cp:coreProperties>
</file>